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embeddedFontLst>
    <p:embeddedFont>
      <p:font typeface="Roboto" panose="020000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2528FD3-CCAF-46F8-B16E-A9B0325C962D}">
  <a:tblStyle styleId="{32528FD3-CCAF-46F8-B16E-A9B0325C962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0"/>
    <p:restoredTop sz="94595"/>
  </p:normalViewPr>
  <p:slideViewPr>
    <p:cSldViewPr snapToGrid="0">
      <p:cViewPr>
        <p:scale>
          <a:sx n="75" d="100"/>
          <a:sy n="75" d="100"/>
        </p:scale>
        <p:origin x="1666" y="595"/>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s>
</file>

<file path=ppt/media/image1.png>
</file>

<file path=ppt/media/image10.png>
</file>

<file path=ppt/media/image2.png>
</file>

<file path=ppt/media/image3.pn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d9c45342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d9c45342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c760aa8067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c760aa8067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c583166893_1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c583166893_1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c583166893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c583166893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2c583166893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2c583166893_1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c583166893_1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c583166893_1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c583166893_1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c583166893_1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c583166893_1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c583166893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c583166893_1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c583166893_1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2c583166893_1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c583166893_1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c75ed460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2c75ed460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e9090756a_1_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e9090756a_1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2c760aa8067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2c760aa8067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c75ed4602f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2c75ed4602f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c75ed4602f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c75ed4602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c75ed4602f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c75ed4602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c75ed4602f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c75ed4602f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c75ed4602f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c75ed4602f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2c75ed4602f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2c75ed4602f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2c760aa8067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2c760aa806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2c75ed4602f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2c75ed4602f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2c75ed4602f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2c75ed4602f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d91e1f37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c75ed4602f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c75ed4602f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2c75ed4602f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2c75ed4602f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d5b09a965_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d5b09a965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e9090756a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e9090756a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c583166893_1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c583166893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c583166893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c583166893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c583166893_1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c583166893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c583166893_1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c583166893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c583166893_1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c583166893_1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2000"/>
              <a:buNone/>
              <a:defRPr sz="12000">
                <a:solidFill>
                  <a:schemeClr val="dk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4200"/>
              <a:buNone/>
              <a:defRPr sz="4200">
                <a:solidFill>
                  <a:schemeClr val="dk2"/>
                </a:solidFill>
              </a:defRPr>
            </a:lvl1pPr>
            <a:lvl2pPr lvl="1" algn="ctr" rtl="0">
              <a:spcBef>
                <a:spcPts val="0"/>
              </a:spcBef>
              <a:spcAft>
                <a:spcPts val="0"/>
              </a:spcAft>
              <a:buClr>
                <a:schemeClr val="dk2"/>
              </a:buClr>
              <a:buSzPts val="4200"/>
              <a:buNone/>
              <a:defRPr sz="4200">
                <a:solidFill>
                  <a:schemeClr val="dk2"/>
                </a:solidFill>
              </a:defRPr>
            </a:lvl2pPr>
            <a:lvl3pPr lvl="2" algn="ctr" rtl="0">
              <a:spcBef>
                <a:spcPts val="0"/>
              </a:spcBef>
              <a:spcAft>
                <a:spcPts val="0"/>
              </a:spcAft>
              <a:buClr>
                <a:schemeClr val="dk2"/>
              </a:buClr>
              <a:buSzPts val="4200"/>
              <a:buNone/>
              <a:defRPr sz="4200">
                <a:solidFill>
                  <a:schemeClr val="dk2"/>
                </a:solidFill>
              </a:defRPr>
            </a:lvl3pPr>
            <a:lvl4pPr lvl="3" algn="ctr" rtl="0">
              <a:spcBef>
                <a:spcPts val="0"/>
              </a:spcBef>
              <a:spcAft>
                <a:spcPts val="0"/>
              </a:spcAft>
              <a:buClr>
                <a:schemeClr val="dk2"/>
              </a:buClr>
              <a:buSzPts val="4200"/>
              <a:buNone/>
              <a:defRPr sz="4200">
                <a:solidFill>
                  <a:schemeClr val="dk2"/>
                </a:solidFill>
              </a:defRPr>
            </a:lvl4pPr>
            <a:lvl5pPr lvl="4" algn="ctr" rtl="0">
              <a:spcBef>
                <a:spcPts val="0"/>
              </a:spcBef>
              <a:spcAft>
                <a:spcPts val="0"/>
              </a:spcAft>
              <a:buClr>
                <a:schemeClr val="dk2"/>
              </a:buClr>
              <a:buSzPts val="4200"/>
              <a:buNone/>
              <a:defRPr sz="4200">
                <a:solidFill>
                  <a:schemeClr val="dk2"/>
                </a:solidFill>
              </a:defRPr>
            </a:lvl5pPr>
            <a:lvl6pPr lvl="5" algn="ctr" rtl="0">
              <a:spcBef>
                <a:spcPts val="0"/>
              </a:spcBef>
              <a:spcAft>
                <a:spcPts val="0"/>
              </a:spcAft>
              <a:buClr>
                <a:schemeClr val="dk2"/>
              </a:buClr>
              <a:buSzPts val="4200"/>
              <a:buNone/>
              <a:defRPr sz="4200">
                <a:solidFill>
                  <a:schemeClr val="dk2"/>
                </a:solidFill>
              </a:defRPr>
            </a:lvl6pPr>
            <a:lvl7pPr lvl="6" algn="ctr" rtl="0">
              <a:spcBef>
                <a:spcPts val="0"/>
              </a:spcBef>
              <a:spcAft>
                <a:spcPts val="0"/>
              </a:spcAft>
              <a:buClr>
                <a:schemeClr val="dk2"/>
              </a:buClr>
              <a:buSzPts val="4200"/>
              <a:buNone/>
              <a:defRPr sz="4200">
                <a:solidFill>
                  <a:schemeClr val="dk2"/>
                </a:solidFill>
              </a:defRPr>
            </a:lvl7pPr>
            <a:lvl8pPr lvl="7" algn="ctr" rtl="0">
              <a:spcBef>
                <a:spcPts val="0"/>
              </a:spcBef>
              <a:spcAft>
                <a:spcPts val="0"/>
              </a:spcAft>
              <a:buClr>
                <a:schemeClr val="dk2"/>
              </a:buClr>
              <a:buSzPts val="4200"/>
              <a:buNone/>
              <a:defRPr sz="4200">
                <a:solidFill>
                  <a:schemeClr val="dk2"/>
                </a:solidFill>
              </a:defRPr>
            </a:lvl8pPr>
            <a:lvl9pPr lvl="8" algn="ctr" rtl="0">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2"/>
                </a:solidFill>
                <a:latin typeface="Roboto"/>
                <a:ea typeface="Roboto"/>
                <a:cs typeface="Roboto"/>
                <a:sym typeface="Roboto"/>
              </a:defRPr>
            </a:lvl1pPr>
            <a:lvl2pPr lvl="1" algn="r" rtl="0">
              <a:buNone/>
              <a:defRPr sz="1000">
                <a:solidFill>
                  <a:schemeClr val="lt2"/>
                </a:solidFill>
                <a:latin typeface="Roboto"/>
                <a:ea typeface="Roboto"/>
                <a:cs typeface="Roboto"/>
                <a:sym typeface="Roboto"/>
              </a:defRPr>
            </a:lvl2pPr>
            <a:lvl3pPr lvl="2" algn="r" rtl="0">
              <a:buNone/>
              <a:defRPr sz="1000">
                <a:solidFill>
                  <a:schemeClr val="lt2"/>
                </a:solidFill>
                <a:latin typeface="Roboto"/>
                <a:ea typeface="Roboto"/>
                <a:cs typeface="Roboto"/>
                <a:sym typeface="Roboto"/>
              </a:defRPr>
            </a:lvl3pPr>
            <a:lvl4pPr lvl="3" algn="r" rtl="0">
              <a:buNone/>
              <a:defRPr sz="1000">
                <a:solidFill>
                  <a:schemeClr val="lt2"/>
                </a:solidFill>
                <a:latin typeface="Roboto"/>
                <a:ea typeface="Roboto"/>
                <a:cs typeface="Roboto"/>
                <a:sym typeface="Roboto"/>
              </a:defRPr>
            </a:lvl4pPr>
            <a:lvl5pPr lvl="4" algn="r" rtl="0">
              <a:buNone/>
              <a:defRPr sz="1000">
                <a:solidFill>
                  <a:schemeClr val="lt2"/>
                </a:solidFill>
                <a:latin typeface="Roboto"/>
                <a:ea typeface="Roboto"/>
                <a:cs typeface="Roboto"/>
                <a:sym typeface="Roboto"/>
              </a:defRPr>
            </a:lvl5pPr>
            <a:lvl6pPr lvl="5" algn="r" rtl="0">
              <a:buNone/>
              <a:defRPr sz="1000">
                <a:solidFill>
                  <a:schemeClr val="lt2"/>
                </a:solidFill>
                <a:latin typeface="Roboto"/>
                <a:ea typeface="Roboto"/>
                <a:cs typeface="Roboto"/>
                <a:sym typeface="Roboto"/>
              </a:defRPr>
            </a:lvl6pPr>
            <a:lvl7pPr lvl="6" algn="r" rtl="0">
              <a:buNone/>
              <a:defRPr sz="1000">
                <a:solidFill>
                  <a:schemeClr val="lt2"/>
                </a:solidFill>
                <a:latin typeface="Roboto"/>
                <a:ea typeface="Roboto"/>
                <a:cs typeface="Roboto"/>
                <a:sym typeface="Roboto"/>
              </a:defRPr>
            </a:lvl7pPr>
            <a:lvl8pPr lvl="7" algn="r" rtl="0">
              <a:buNone/>
              <a:defRPr sz="1000">
                <a:solidFill>
                  <a:schemeClr val="lt2"/>
                </a:solidFill>
                <a:latin typeface="Roboto"/>
                <a:ea typeface="Roboto"/>
                <a:cs typeface="Roboto"/>
                <a:sym typeface="Roboto"/>
              </a:defRPr>
            </a:lvl8pPr>
            <a:lvl9pPr lvl="8" algn="r" rtl="0">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5.png"/><Relationship Id="rId7"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hyperlink" Target="https://twitter.com/hashtag/16DaysofActivism2022?src=hashtag_click" TargetMode="External"/><Relationship Id="rId4" Type="http://schemas.openxmlformats.org/officeDocument/2006/relationships/hyperlink" Target="https://twitter.com/anayd_africa"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hyperlink" Target="https://twitter.com/anayd_africa" TargetMode="External"/><Relationship Id="rId5" Type="http://schemas.openxmlformats.org/officeDocument/2006/relationships/hyperlink" Target="https://twitter.com/Yplus_Global" TargetMode="External"/><Relationship Id="rId4" Type="http://schemas.openxmlformats.org/officeDocument/2006/relationships/hyperlink" Target="https://twitter.com/hashtag/AIDS2022?src=hashtag_click"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9.jpg"/><Relationship Id="rId5" Type="http://schemas.openxmlformats.org/officeDocument/2006/relationships/image" Target="../media/image2.png"/><Relationship Id="rId4" Type="http://schemas.openxmlformats.org/officeDocument/2006/relationships/hyperlink" Target="https://twitter.com/hashtag/PATA2022Summit?src=hashtag_click"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Shape 66"/>
        <p:cNvGrpSpPr/>
        <p:nvPr/>
      </p:nvGrpSpPr>
      <p:grpSpPr>
        <a:xfrm>
          <a:off x="0" y="0"/>
          <a:ext cx="0" cy="0"/>
          <a:chOff x="0" y="0"/>
          <a:chExt cx="0" cy="0"/>
        </a:xfrm>
      </p:grpSpPr>
      <p:pic>
        <p:nvPicPr>
          <p:cNvPr id="67" name="Google Shape;67;p13"/>
          <p:cNvPicPr preferRelativeResize="0"/>
          <p:nvPr/>
        </p:nvPicPr>
        <p:blipFill>
          <a:blip r:embed="rId3">
            <a:alphaModFix amt="30000"/>
          </a:blip>
          <a:stretch>
            <a:fillRect/>
          </a:stretch>
        </p:blipFill>
        <p:spPr>
          <a:xfrm>
            <a:off x="17400" y="26200"/>
            <a:ext cx="9144003" cy="5143501"/>
          </a:xfrm>
          <a:prstGeom prst="rect">
            <a:avLst/>
          </a:prstGeom>
          <a:noFill/>
          <a:ln>
            <a:noFill/>
          </a:ln>
        </p:spPr>
      </p:pic>
      <p:sp>
        <p:nvSpPr>
          <p:cNvPr id="68" name="Google Shape;68;p13"/>
          <p:cNvSpPr txBox="1">
            <a:spLocks noGrp="1"/>
          </p:cNvSpPr>
          <p:nvPr>
            <p:ph type="ctrTitle"/>
          </p:nvPr>
        </p:nvSpPr>
        <p:spPr>
          <a:xfrm>
            <a:off x="360625" y="2619200"/>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400" b="1"/>
              <a:t>AFRICAN NETWORK</a:t>
            </a:r>
            <a:endParaRPr sz="3400" b="1"/>
          </a:p>
          <a:p>
            <a:pPr marL="0" lvl="0" indent="0" algn="l" rtl="0">
              <a:spcBef>
                <a:spcPts val="0"/>
              </a:spcBef>
              <a:spcAft>
                <a:spcPts val="0"/>
              </a:spcAft>
              <a:buNone/>
            </a:pPr>
            <a:r>
              <a:rPr lang="en" sz="3400" b="1"/>
              <a:t>OF ADOLESCENTS </a:t>
            </a:r>
            <a:endParaRPr sz="3400" b="1"/>
          </a:p>
          <a:p>
            <a:pPr marL="0" lvl="0" indent="0" algn="l" rtl="0">
              <a:spcBef>
                <a:spcPts val="0"/>
              </a:spcBef>
              <a:spcAft>
                <a:spcPts val="0"/>
              </a:spcAft>
              <a:buNone/>
            </a:pPr>
            <a:r>
              <a:rPr lang="en" sz="3400" b="1"/>
              <a:t>AND YOUNG PERSONS </a:t>
            </a:r>
            <a:endParaRPr sz="3400" b="1"/>
          </a:p>
          <a:p>
            <a:pPr marL="0" lvl="0" indent="0" algn="l" rtl="0">
              <a:spcBef>
                <a:spcPts val="0"/>
              </a:spcBef>
              <a:spcAft>
                <a:spcPts val="0"/>
              </a:spcAft>
              <a:buNone/>
            </a:pPr>
            <a:r>
              <a:rPr lang="en" sz="3400" b="1"/>
              <a:t>DEVELOPMENT - (ANAYD)</a:t>
            </a:r>
            <a:endParaRPr sz="3400" b="1"/>
          </a:p>
        </p:txBody>
      </p:sp>
      <p:pic>
        <p:nvPicPr>
          <p:cNvPr id="69" name="Google Shape;69;p13"/>
          <p:cNvPicPr preferRelativeResize="0"/>
          <p:nvPr/>
        </p:nvPicPr>
        <p:blipFill>
          <a:blip r:embed="rId4">
            <a:alphaModFix/>
          </a:blip>
          <a:stretch>
            <a:fillRect/>
          </a:stretch>
        </p:blipFill>
        <p:spPr>
          <a:xfrm>
            <a:off x="6349800" y="1257550"/>
            <a:ext cx="2042101" cy="2083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65" name="Google Shape;165;p22"/>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166" name="Google Shape;166;p22"/>
          <p:cNvSpPr txBox="1">
            <a:spLocks noGrp="1"/>
          </p:cNvSpPr>
          <p:nvPr>
            <p:ph type="title"/>
          </p:nvPr>
        </p:nvSpPr>
        <p:spPr>
          <a:xfrm>
            <a:off x="421875" y="207650"/>
            <a:ext cx="76671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1300" b="1">
                <a:latin typeface="Times New Roman"/>
                <a:ea typeface="Times New Roman"/>
                <a:cs typeface="Times New Roman"/>
                <a:sym typeface="Times New Roman"/>
              </a:rPr>
              <a:t>PICS: </a:t>
            </a:r>
            <a:r>
              <a:rPr lang="en" sz="1300" b="1">
                <a:solidFill>
                  <a:srgbClr val="1D9BF0"/>
                </a:solidFill>
                <a:highlight>
                  <a:srgbClr val="FFFFFF"/>
                </a:highlight>
                <a:uFill>
                  <a:noFill/>
                </a:uFill>
                <a:hlinkClick r:id="rId4">
                  <a:extLst>
                    <a:ext uri="{A12FA001-AC4F-418D-AE19-62706E023703}">
                      <ahyp:hlinkClr xmlns:ahyp="http://schemas.microsoft.com/office/drawing/2018/hyperlinkcolor" val="tx"/>
                    </a:ext>
                  </a:extLst>
                </a:hlinkClick>
              </a:rPr>
              <a:t>@anayd_africa</a:t>
            </a:r>
            <a:r>
              <a:rPr lang="en" sz="1300" b="1">
                <a:solidFill>
                  <a:srgbClr val="0F1419"/>
                </a:solidFill>
                <a:highlight>
                  <a:srgbClr val="FFFFFF"/>
                </a:highlight>
              </a:rPr>
              <a:t> partook in  the Healthy Road Walk to the Kaduna State Government house  in commemoration of the</a:t>
            </a:r>
            <a:r>
              <a:rPr lang="en" sz="1300" b="1">
                <a:solidFill>
                  <a:srgbClr val="0F1419"/>
                </a:solidFill>
                <a:highlight>
                  <a:srgbClr val="FFFFFF"/>
                </a:highlight>
                <a:uFill>
                  <a:noFill/>
                </a:uFill>
                <a:hlinkClick r:id="rId5">
                  <a:extLst>
                    <a:ext uri="{A12FA001-AC4F-418D-AE19-62706E023703}">
                      <ahyp:hlinkClr xmlns:ahyp="http://schemas.microsoft.com/office/drawing/2018/hyperlinkcolor" val="tx"/>
                    </a:ext>
                  </a:extLst>
                </a:hlinkClick>
              </a:rPr>
              <a:t> </a:t>
            </a:r>
            <a:r>
              <a:rPr lang="en" sz="1300" b="1">
                <a:solidFill>
                  <a:srgbClr val="1D9BF0"/>
                </a:solidFill>
                <a:highlight>
                  <a:srgbClr val="FFFFFF"/>
                </a:highlight>
                <a:uFill>
                  <a:noFill/>
                </a:uFill>
                <a:hlinkClick r:id="rId5">
                  <a:extLst>
                    <a:ext uri="{A12FA001-AC4F-418D-AE19-62706E023703}">
                      <ahyp:hlinkClr xmlns:ahyp="http://schemas.microsoft.com/office/drawing/2018/hyperlinkcolor" val="tx"/>
                    </a:ext>
                  </a:extLst>
                </a:hlinkClick>
              </a:rPr>
              <a:t>#16DaysofActivism2022</a:t>
            </a:r>
            <a:r>
              <a:rPr lang="en" sz="1300">
                <a:solidFill>
                  <a:srgbClr val="0F1419"/>
                </a:solidFill>
                <a:highlight>
                  <a:srgbClr val="FFFFFF"/>
                </a:highlight>
              </a:rPr>
              <a:t>.</a:t>
            </a:r>
            <a:endParaRPr sz="1300" b="1"/>
          </a:p>
        </p:txBody>
      </p:sp>
      <p:pic>
        <p:nvPicPr>
          <p:cNvPr id="167" name="Google Shape;167;p22"/>
          <p:cNvPicPr preferRelativeResize="0"/>
          <p:nvPr/>
        </p:nvPicPr>
        <p:blipFill>
          <a:blip r:embed="rId6">
            <a:alphaModFix/>
          </a:blip>
          <a:stretch>
            <a:fillRect/>
          </a:stretch>
        </p:blipFill>
        <p:spPr>
          <a:xfrm>
            <a:off x="8312550" y="140062"/>
            <a:ext cx="603449" cy="576925"/>
          </a:xfrm>
          <a:prstGeom prst="rect">
            <a:avLst/>
          </a:prstGeom>
          <a:noFill/>
          <a:ln>
            <a:noFill/>
          </a:ln>
        </p:spPr>
      </p:pic>
      <p:pic>
        <p:nvPicPr>
          <p:cNvPr id="168" name="Google Shape;168;p22"/>
          <p:cNvPicPr preferRelativeResize="0"/>
          <p:nvPr/>
        </p:nvPicPr>
        <p:blipFill>
          <a:blip r:embed="rId7">
            <a:alphaModFix/>
          </a:blip>
          <a:stretch>
            <a:fillRect/>
          </a:stretch>
        </p:blipFill>
        <p:spPr>
          <a:xfrm>
            <a:off x="622797" y="904600"/>
            <a:ext cx="2954899" cy="3939850"/>
          </a:xfrm>
          <a:prstGeom prst="rect">
            <a:avLst/>
          </a:prstGeom>
          <a:noFill/>
          <a:ln>
            <a:noFill/>
          </a:ln>
          <a:effectLst>
            <a:outerShdw blurRad="57150" dist="19050" dir="5400000" algn="bl" rotWithShape="0">
              <a:srgbClr val="000000">
                <a:alpha val="50000"/>
              </a:srgbClr>
            </a:outerShdw>
          </a:effectLst>
        </p:spPr>
      </p:pic>
      <p:pic>
        <p:nvPicPr>
          <p:cNvPr id="169" name="Google Shape;169;p22"/>
          <p:cNvPicPr preferRelativeResize="0"/>
          <p:nvPr/>
        </p:nvPicPr>
        <p:blipFill>
          <a:blip r:embed="rId8">
            <a:alphaModFix/>
          </a:blip>
          <a:stretch>
            <a:fillRect/>
          </a:stretch>
        </p:blipFill>
        <p:spPr>
          <a:xfrm>
            <a:off x="3950050" y="1119338"/>
            <a:ext cx="4575699" cy="34317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23"/>
          <p:cNvPicPr preferRelativeResize="0"/>
          <p:nvPr/>
        </p:nvPicPr>
        <p:blipFill>
          <a:blip r:embed="rId3">
            <a:alphaModFix/>
          </a:blip>
          <a:stretch>
            <a:fillRect/>
          </a:stretch>
        </p:blipFill>
        <p:spPr>
          <a:xfrm>
            <a:off x="0" y="0"/>
            <a:ext cx="9305400" cy="5386950"/>
          </a:xfrm>
          <a:prstGeom prst="rect">
            <a:avLst/>
          </a:prstGeom>
          <a:noFill/>
          <a:ln>
            <a:noFill/>
          </a:ln>
          <a:effectLst>
            <a:outerShdw blurRad="57150" dist="19050" dir="5400000" algn="bl" rotWithShape="0">
              <a:srgbClr val="000000">
                <a:alpha val="50000"/>
              </a:srgbClr>
            </a:outerShdw>
          </a:effectLst>
        </p:spPr>
      </p:pic>
      <p:sp>
        <p:nvSpPr>
          <p:cNvPr id="175" name="Google Shape;175;p23"/>
          <p:cNvSpPr/>
          <p:nvPr/>
        </p:nvSpPr>
        <p:spPr>
          <a:xfrm>
            <a:off x="876550" y="212125"/>
            <a:ext cx="5814300" cy="788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6" name="Google Shape;176;p23"/>
          <p:cNvSpPr txBox="1">
            <a:spLocks noGrp="1"/>
          </p:cNvSpPr>
          <p:nvPr>
            <p:ph type="title"/>
          </p:nvPr>
        </p:nvSpPr>
        <p:spPr>
          <a:xfrm>
            <a:off x="876550" y="508775"/>
            <a:ext cx="5814300" cy="788100"/>
          </a:xfrm>
          <a:prstGeom prst="rect">
            <a:avLst/>
          </a:prstGeom>
        </p:spPr>
        <p:txBody>
          <a:bodyPr spcFirstLastPara="1" wrap="square" lIns="91425" tIns="91425" rIns="91425" bIns="91425" anchor="ctr" anchorCtr="0">
            <a:noAutofit/>
          </a:bodyPr>
          <a:lstStyle/>
          <a:p>
            <a:pPr marL="0" lvl="0" indent="0" algn="just" rtl="0">
              <a:lnSpc>
                <a:spcPct val="115000"/>
              </a:lnSpc>
              <a:spcBef>
                <a:spcPts val="1200"/>
              </a:spcBef>
              <a:spcAft>
                <a:spcPts val="0"/>
              </a:spcAft>
              <a:buNone/>
            </a:pPr>
            <a:r>
              <a:rPr lang="en" sz="1300" b="1" dirty="0">
                <a:latin typeface="Times New Roman"/>
                <a:ea typeface="Times New Roman"/>
                <a:cs typeface="Times New Roman"/>
                <a:sym typeface="Times New Roman"/>
              </a:rPr>
              <a:t>GROUP 1</a:t>
            </a:r>
            <a:endParaRPr sz="1300" b="1" dirty="0">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300" b="1" dirty="0">
                <a:latin typeface="Times New Roman"/>
                <a:ea typeface="Times New Roman"/>
                <a:cs typeface="Times New Roman"/>
                <a:sym typeface="Times New Roman"/>
              </a:rPr>
              <a:t>TARGET GROUP Pediatric (0-9)  (10-19) ADOLESCENT  WITH HIV,TB </a:t>
            </a:r>
            <a:endParaRPr sz="1300" b="1" dirty="0">
              <a:latin typeface="Times New Roman"/>
              <a:ea typeface="Times New Roman"/>
              <a:cs typeface="Times New Roman"/>
              <a:sym typeface="Times New Roman"/>
            </a:endParaRPr>
          </a:p>
          <a:p>
            <a:pPr marL="0" lvl="0" indent="0" algn="just" rtl="0">
              <a:lnSpc>
                <a:spcPct val="115000"/>
              </a:lnSpc>
              <a:spcBef>
                <a:spcPts val="2400"/>
              </a:spcBef>
              <a:spcAft>
                <a:spcPts val="600"/>
              </a:spcAft>
              <a:buNone/>
            </a:pPr>
            <a:endParaRPr sz="2200" b="1" dirty="0">
              <a:latin typeface="Times New Roman"/>
              <a:ea typeface="Times New Roman"/>
              <a:cs typeface="Times New Roman"/>
              <a:sym typeface="Times New Roman"/>
            </a:endParaRPr>
          </a:p>
        </p:txBody>
      </p:sp>
      <p:graphicFrame>
        <p:nvGraphicFramePr>
          <p:cNvPr id="178" name="Google Shape;178;p23"/>
          <p:cNvGraphicFramePr/>
          <p:nvPr/>
        </p:nvGraphicFramePr>
        <p:xfrm>
          <a:off x="876550" y="1081800"/>
          <a:ext cx="8002475" cy="4058377"/>
        </p:xfrm>
        <a:graphic>
          <a:graphicData uri="http://schemas.openxmlformats.org/drawingml/2006/table">
            <a:tbl>
              <a:tblPr>
                <a:noFill/>
                <a:tableStyleId>{32528FD3-CCAF-46F8-B16E-A9B0325C962D}</a:tableStyleId>
              </a:tblPr>
              <a:tblGrid>
                <a:gridCol w="2715550">
                  <a:extLst>
                    <a:ext uri="{9D8B030D-6E8A-4147-A177-3AD203B41FA5}">
                      <a16:colId xmlns:a16="http://schemas.microsoft.com/office/drawing/2014/main" val="20000"/>
                    </a:ext>
                  </a:extLst>
                </a:gridCol>
                <a:gridCol w="5286925">
                  <a:extLst>
                    <a:ext uri="{9D8B030D-6E8A-4147-A177-3AD203B41FA5}">
                      <a16:colId xmlns:a16="http://schemas.microsoft.com/office/drawing/2014/main" val="20001"/>
                    </a:ext>
                  </a:extLst>
                </a:gridCol>
              </a:tblGrid>
              <a:tr h="474075">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NEEDS</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INTERVENTION</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080075">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Parents to child disclosure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Parent-children  support group</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Counseling</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Parent-child peer mentoring</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777075">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 Educational/Nutrition support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Sensitization of head or owners of school to prevent stigma/discrimination of a child living with HIV</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Counseling of the parent on good hygiene/balance diet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383075">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Quality service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Capacity building for Health service providers on Youth friendly services.</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Capacity building for health service providers on pediatric services.</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Capacity building for health service providers on updated guidelines for pediatric support service.</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Establish forum and platform for health service providers for knowledge sharing and synergy.</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13675">
                <a:tc gridSpan="2">
                  <a:txBody>
                    <a:bodyPr/>
                    <a:lstStyle/>
                    <a:p>
                      <a:pPr marL="0" lvl="0" indent="0" algn="just" rtl="0">
                        <a:lnSpc>
                          <a:spcPct val="115000"/>
                        </a:lnSpc>
                        <a:spcBef>
                          <a:spcPts val="1200"/>
                        </a:spcBef>
                        <a:spcAft>
                          <a:spcPts val="0"/>
                        </a:spcAft>
                        <a:buNone/>
                      </a:pP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hMerge="1">
                  <a:txBody>
                    <a:bodyPr/>
                    <a:lstStyle/>
                    <a:p>
                      <a:endParaRPr lang="en-NG"/>
                    </a:p>
                  </a:txBody>
                  <a:tcPr/>
                </a:tc>
                <a:extLst>
                  <a:ext uri="{0D108BD9-81ED-4DB2-BD59-A6C34878D82A}">
                    <a16:rowId xmlns:a16="http://schemas.microsoft.com/office/drawing/2014/main" val="10004"/>
                  </a:ext>
                </a:extLst>
              </a:tr>
            </a:tbl>
          </a:graphicData>
        </a:graphic>
      </p:graphicFrame>
      <p:pic>
        <p:nvPicPr>
          <p:cNvPr id="179" name="Google Shape;179;p23"/>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24"/>
          <p:cNvPicPr preferRelativeResize="0"/>
          <p:nvPr/>
        </p:nvPicPr>
        <p:blipFill>
          <a:blip r:embed="rId3">
            <a:alphaModFix/>
          </a:blip>
          <a:stretch>
            <a:fillRect/>
          </a:stretch>
        </p:blipFill>
        <p:spPr>
          <a:xfrm>
            <a:off x="0" y="0"/>
            <a:ext cx="9305400" cy="5386950"/>
          </a:xfrm>
          <a:prstGeom prst="rect">
            <a:avLst/>
          </a:prstGeom>
          <a:noFill/>
          <a:ln>
            <a:noFill/>
          </a:ln>
          <a:effectLst>
            <a:outerShdw blurRad="57150" dist="19050" dir="5400000" algn="bl" rotWithShape="0">
              <a:srgbClr val="000000">
                <a:alpha val="50000"/>
              </a:srgbClr>
            </a:outerShdw>
          </a:effectLst>
        </p:spPr>
      </p:pic>
      <p:graphicFrame>
        <p:nvGraphicFramePr>
          <p:cNvPr id="186" name="Google Shape;186;p24"/>
          <p:cNvGraphicFramePr/>
          <p:nvPr/>
        </p:nvGraphicFramePr>
        <p:xfrm>
          <a:off x="1017425" y="480150"/>
          <a:ext cx="6343650" cy="3955400"/>
        </p:xfrm>
        <a:graphic>
          <a:graphicData uri="http://schemas.openxmlformats.org/drawingml/2006/table">
            <a:tbl>
              <a:tblPr>
                <a:noFill/>
                <a:tableStyleId>{32528FD3-CCAF-46F8-B16E-A9B0325C962D}</a:tableStyleId>
              </a:tblPr>
              <a:tblGrid>
                <a:gridCol w="2152650">
                  <a:extLst>
                    <a:ext uri="{9D8B030D-6E8A-4147-A177-3AD203B41FA5}">
                      <a16:colId xmlns:a16="http://schemas.microsoft.com/office/drawing/2014/main" val="20000"/>
                    </a:ext>
                  </a:extLst>
                </a:gridCol>
                <a:gridCol w="4191000">
                  <a:extLst>
                    <a:ext uri="{9D8B030D-6E8A-4147-A177-3AD203B41FA5}">
                      <a16:colId xmlns:a16="http://schemas.microsoft.com/office/drawing/2014/main" val="20001"/>
                    </a:ext>
                  </a:extLst>
                </a:gridCol>
              </a:tblGrid>
              <a:tr h="479100">
                <a:tc gridSpan="2">
                  <a:txBody>
                    <a:bodyPr/>
                    <a:lstStyle/>
                    <a:p>
                      <a:pPr marL="0" lvl="0" indent="0" algn="just" rtl="0">
                        <a:lnSpc>
                          <a:spcPct val="115000"/>
                        </a:lnSpc>
                        <a:spcBef>
                          <a:spcPts val="1200"/>
                        </a:spcBef>
                        <a:spcAft>
                          <a:spcPts val="0"/>
                        </a:spcAft>
                        <a:buNone/>
                      </a:pPr>
                      <a:r>
                        <a:rPr lang="en" sz="1000" b="1" dirty="0">
                          <a:solidFill>
                            <a:schemeClr val="lt1"/>
                          </a:solidFill>
                          <a:latin typeface="Times New Roman"/>
                          <a:ea typeface="Times New Roman"/>
                          <a:cs typeface="Times New Roman"/>
                          <a:sym typeface="Times New Roman"/>
                        </a:rPr>
                        <a:t>(10-19yr) ADOLESCENT  WITH HIV,TB</a:t>
                      </a:r>
                      <a:endParaRPr sz="1000" b="1" dirty="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hMerge="1">
                  <a:txBody>
                    <a:bodyPr/>
                    <a:lstStyle/>
                    <a:p>
                      <a:endParaRPr lang="en-NG"/>
                    </a:p>
                  </a:txBody>
                  <a:tcPr/>
                </a:tc>
                <a:extLst>
                  <a:ext uri="{0D108BD9-81ED-4DB2-BD59-A6C34878D82A}">
                    <a16:rowId xmlns:a16="http://schemas.microsoft.com/office/drawing/2014/main" val="10000"/>
                  </a:ext>
                </a:extLst>
              </a:tr>
              <a:tr h="109155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Parents to adolescents disclosure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Adolescents peer support group</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Counseling</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Peer to  peer mentoring</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94745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 Educational/Nutrition support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Sensitization of head or owners of school to prevent stigma/discrimination of adolescents living with HIV</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Counseling of adolescents on good hygiene/balance diet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47910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Sex reproductive health 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Conduct sensitization and comprehensive reproductive health/services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47910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Family planning service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Conduct training/sensitization of family planning</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47910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 </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dirty="0">
                          <a:solidFill>
                            <a:schemeClr val="lt1"/>
                          </a:solidFill>
                          <a:latin typeface="Times New Roman"/>
                          <a:ea typeface="Times New Roman"/>
                          <a:cs typeface="Times New Roman"/>
                          <a:sym typeface="Times New Roman"/>
                        </a:rPr>
                        <a:t> </a:t>
                      </a:r>
                      <a:endParaRPr sz="1000" dirty="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pic>
        <p:nvPicPr>
          <p:cNvPr id="187" name="Google Shape;187;p24"/>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2" name="Google Shape;192;p25"/>
          <p:cNvPicPr preferRelativeResize="0"/>
          <p:nvPr/>
        </p:nvPicPr>
        <p:blipFill>
          <a:blip r:embed="rId3">
            <a:alphaModFix/>
          </a:blip>
          <a:stretch>
            <a:fillRect/>
          </a:stretch>
        </p:blipFill>
        <p:spPr>
          <a:xfrm>
            <a:off x="0" y="0"/>
            <a:ext cx="9305400" cy="5386950"/>
          </a:xfrm>
          <a:prstGeom prst="rect">
            <a:avLst/>
          </a:prstGeom>
          <a:noFill/>
          <a:ln>
            <a:noFill/>
          </a:ln>
          <a:effectLst>
            <a:outerShdw blurRad="57150" dist="19050" dir="5400000" algn="bl" rotWithShape="0">
              <a:srgbClr val="000000">
                <a:alpha val="50000"/>
              </a:srgbClr>
            </a:outerShdw>
          </a:effectLst>
        </p:spPr>
      </p:pic>
      <p:graphicFrame>
        <p:nvGraphicFramePr>
          <p:cNvPr id="194" name="Google Shape;194;p25"/>
          <p:cNvGraphicFramePr/>
          <p:nvPr/>
        </p:nvGraphicFramePr>
        <p:xfrm>
          <a:off x="1240975" y="287775"/>
          <a:ext cx="6343650" cy="3278396"/>
        </p:xfrm>
        <a:graphic>
          <a:graphicData uri="http://schemas.openxmlformats.org/drawingml/2006/table">
            <a:tbl>
              <a:tblPr>
                <a:noFill/>
                <a:tableStyleId>{32528FD3-CCAF-46F8-B16E-A9B0325C962D}</a:tableStyleId>
              </a:tblPr>
              <a:tblGrid>
                <a:gridCol w="2133600">
                  <a:extLst>
                    <a:ext uri="{9D8B030D-6E8A-4147-A177-3AD203B41FA5}">
                      <a16:colId xmlns:a16="http://schemas.microsoft.com/office/drawing/2014/main" val="20000"/>
                    </a:ext>
                  </a:extLst>
                </a:gridCol>
                <a:gridCol w="4210050">
                  <a:extLst>
                    <a:ext uri="{9D8B030D-6E8A-4147-A177-3AD203B41FA5}">
                      <a16:colId xmlns:a16="http://schemas.microsoft.com/office/drawing/2014/main" val="20001"/>
                    </a:ext>
                  </a:extLst>
                </a:gridCol>
              </a:tblGrid>
              <a:tr h="314325">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Legal rights and protection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advocacy to stakeholders and communities gatekeepers against stigma and discrimination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 </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 Partnering with NGOS focused on human right protection.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14325">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 </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 Advocate for the passing into law bills and policies that protect the right of the target population.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 Association and relationship skills.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Training on association and human interaction skills for YPLHIV.</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14325">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Protection from consequences of sex.</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sensitization on the right of PLs to caregivers, community members and YPLHIV.</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 </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Emergency response provision  and humanitarian  support (comm. based)</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Economic empowerment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Skills acquisition project.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Prevention to new infection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PHDP-position Health dignity and prevention.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pic>
        <p:nvPicPr>
          <p:cNvPr id="195" name="Google Shape;195;p25"/>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p26"/>
          <p:cNvPicPr preferRelativeResize="0"/>
          <p:nvPr/>
        </p:nvPicPr>
        <p:blipFill>
          <a:blip r:embed="rId3">
            <a:alphaModFix/>
          </a:blip>
          <a:stretch>
            <a:fillRect/>
          </a:stretch>
        </p:blipFill>
        <p:spPr>
          <a:xfrm>
            <a:off x="0" y="0"/>
            <a:ext cx="9305400" cy="5386950"/>
          </a:xfrm>
          <a:prstGeom prst="rect">
            <a:avLst/>
          </a:prstGeom>
          <a:noFill/>
          <a:ln>
            <a:noFill/>
          </a:ln>
          <a:effectLst>
            <a:outerShdw blurRad="57150" dist="19050" dir="5400000" algn="bl" rotWithShape="0">
              <a:srgbClr val="000000">
                <a:alpha val="50000"/>
              </a:srgbClr>
            </a:outerShdw>
          </a:effectLst>
        </p:spPr>
      </p:pic>
      <p:sp>
        <p:nvSpPr>
          <p:cNvPr id="201" name="Google Shape;201;p26"/>
          <p:cNvSpPr/>
          <p:nvPr/>
        </p:nvSpPr>
        <p:spPr>
          <a:xfrm>
            <a:off x="876550" y="212125"/>
            <a:ext cx="5814300" cy="788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02" name="Google Shape;202;p26"/>
          <p:cNvSpPr txBox="1">
            <a:spLocks noGrp="1"/>
          </p:cNvSpPr>
          <p:nvPr>
            <p:ph type="title"/>
          </p:nvPr>
        </p:nvSpPr>
        <p:spPr>
          <a:xfrm>
            <a:off x="876550" y="432575"/>
            <a:ext cx="5814300" cy="788100"/>
          </a:xfrm>
          <a:prstGeom prst="rect">
            <a:avLst/>
          </a:prstGeom>
        </p:spPr>
        <p:txBody>
          <a:bodyPr spcFirstLastPara="1" wrap="square" lIns="91425" tIns="91425" rIns="91425" bIns="91425" anchor="ctr" anchorCtr="0">
            <a:noAutofit/>
          </a:bodyPr>
          <a:lstStyle/>
          <a:p>
            <a:pPr marL="0" lvl="0" indent="0" algn="just" rtl="0">
              <a:lnSpc>
                <a:spcPct val="115000"/>
              </a:lnSpc>
              <a:spcBef>
                <a:spcPts val="1200"/>
              </a:spcBef>
              <a:spcAft>
                <a:spcPts val="0"/>
              </a:spcAft>
              <a:buNone/>
            </a:pPr>
            <a:r>
              <a:rPr lang="en" sz="1200" b="1" dirty="0">
                <a:latin typeface="Times New Roman"/>
                <a:ea typeface="Times New Roman"/>
                <a:cs typeface="Times New Roman"/>
                <a:sym typeface="Times New Roman"/>
              </a:rPr>
              <a:t>GROUP 2</a:t>
            </a:r>
            <a:endParaRPr sz="1200" b="1" dirty="0">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200" b="1" dirty="0">
                <a:latin typeface="Times New Roman"/>
                <a:ea typeface="Times New Roman"/>
                <a:cs typeface="Times New Roman"/>
                <a:sym typeface="Times New Roman"/>
              </a:rPr>
              <a:t>TARGET GROUP YOUNG PEOPLE (20-24) LIVING WITH HIV,TB.</a:t>
            </a:r>
            <a:endParaRPr sz="1200" b="1" dirty="0">
              <a:latin typeface="Times New Roman"/>
              <a:ea typeface="Times New Roman"/>
              <a:cs typeface="Times New Roman"/>
              <a:sym typeface="Times New Roman"/>
            </a:endParaRPr>
          </a:p>
          <a:p>
            <a:pPr marL="0" lvl="0" indent="0" algn="just" rtl="0">
              <a:lnSpc>
                <a:spcPct val="115000"/>
              </a:lnSpc>
              <a:spcBef>
                <a:spcPts val="2400"/>
              </a:spcBef>
              <a:spcAft>
                <a:spcPts val="600"/>
              </a:spcAft>
              <a:buNone/>
            </a:pPr>
            <a:endParaRPr sz="1500" b="1" dirty="0">
              <a:latin typeface="Times New Roman"/>
              <a:ea typeface="Times New Roman"/>
              <a:cs typeface="Times New Roman"/>
              <a:sym typeface="Times New Roman"/>
            </a:endParaRPr>
          </a:p>
        </p:txBody>
      </p:sp>
      <p:graphicFrame>
        <p:nvGraphicFramePr>
          <p:cNvPr id="204" name="Google Shape;204;p26"/>
          <p:cNvGraphicFramePr/>
          <p:nvPr/>
        </p:nvGraphicFramePr>
        <p:xfrm>
          <a:off x="876550" y="1066025"/>
          <a:ext cx="6400800" cy="3453656"/>
        </p:xfrm>
        <a:graphic>
          <a:graphicData uri="http://schemas.openxmlformats.org/drawingml/2006/table">
            <a:tbl>
              <a:tblPr>
                <a:noFill/>
                <a:tableStyleId>{32528FD3-CCAF-46F8-B16E-A9B0325C962D}</a:tableStyleId>
              </a:tblPr>
              <a:tblGrid>
                <a:gridCol w="2495550">
                  <a:extLst>
                    <a:ext uri="{9D8B030D-6E8A-4147-A177-3AD203B41FA5}">
                      <a16:colId xmlns:a16="http://schemas.microsoft.com/office/drawing/2014/main" val="20000"/>
                    </a:ext>
                  </a:extLst>
                </a:gridCol>
                <a:gridCol w="3905250">
                  <a:extLst>
                    <a:ext uri="{9D8B030D-6E8A-4147-A177-3AD203B41FA5}">
                      <a16:colId xmlns:a16="http://schemas.microsoft.com/office/drawing/2014/main" val="20001"/>
                    </a:ext>
                  </a:extLst>
                </a:gridCol>
              </a:tblGrid>
              <a:tr h="0">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NEEDS</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INTERVENTION</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Life building skill</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Training on problem solving skills and building of self esteem</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143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Sex reproductive health 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Conduct sensitization and comprehensive reproductive health/services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Family planning service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Conduct training/sensitization of family planning</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4667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Income generation introduction</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 </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Training on skills acquisition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4667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Forming a right decision in a relationship</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 </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Assertiveness training/guidance and counseling</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4667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Basic right protection</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 </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Courtesy visits to law makers/Gov. to ensure enactment of HIV workplace policy</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4667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Career decision making</a:t>
                      </a:r>
                      <a:endParaRPr sz="1000">
                        <a:solidFill>
                          <a:schemeClr val="lt1"/>
                        </a:solidFill>
                        <a:latin typeface="Times New Roman"/>
                        <a:ea typeface="Times New Roman"/>
                        <a:cs typeface="Times New Roman"/>
                        <a:sym typeface="Times New Roman"/>
                      </a:endParaRPr>
                    </a:p>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 </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Engagement of guidance and counseling professionals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pic>
        <p:nvPicPr>
          <p:cNvPr id="205" name="Google Shape;205;p26"/>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0" name="Google Shape;210;p27"/>
          <p:cNvPicPr preferRelativeResize="0"/>
          <p:nvPr/>
        </p:nvPicPr>
        <p:blipFill>
          <a:blip r:embed="rId3">
            <a:alphaModFix/>
          </a:blip>
          <a:stretch>
            <a:fillRect/>
          </a:stretch>
        </p:blipFill>
        <p:spPr>
          <a:xfrm>
            <a:off x="0" y="0"/>
            <a:ext cx="9305400" cy="5386950"/>
          </a:xfrm>
          <a:prstGeom prst="rect">
            <a:avLst/>
          </a:prstGeom>
          <a:noFill/>
          <a:ln>
            <a:noFill/>
          </a:ln>
          <a:effectLst>
            <a:outerShdw blurRad="57150" dist="19050" dir="5400000" algn="bl" rotWithShape="0">
              <a:srgbClr val="000000">
                <a:alpha val="50000"/>
              </a:srgbClr>
            </a:outerShdw>
          </a:effectLst>
        </p:spPr>
      </p:pic>
      <p:sp>
        <p:nvSpPr>
          <p:cNvPr id="211" name="Google Shape;211;p27"/>
          <p:cNvSpPr/>
          <p:nvPr/>
        </p:nvSpPr>
        <p:spPr>
          <a:xfrm>
            <a:off x="876550" y="212125"/>
            <a:ext cx="5814300" cy="788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12" name="Google Shape;212;p27"/>
          <p:cNvSpPr txBox="1">
            <a:spLocks noGrp="1"/>
          </p:cNvSpPr>
          <p:nvPr>
            <p:ph type="title"/>
          </p:nvPr>
        </p:nvSpPr>
        <p:spPr>
          <a:xfrm>
            <a:off x="876550" y="432575"/>
            <a:ext cx="5814300" cy="788100"/>
          </a:xfrm>
          <a:prstGeom prst="rect">
            <a:avLst/>
          </a:prstGeom>
        </p:spPr>
        <p:txBody>
          <a:bodyPr spcFirstLastPara="1" wrap="square" lIns="91425" tIns="91425" rIns="91425" bIns="91425" anchor="ctr" anchorCtr="0">
            <a:noAutofit/>
          </a:bodyPr>
          <a:lstStyle/>
          <a:p>
            <a:pPr marL="0" lvl="0" indent="0" algn="just" rtl="0">
              <a:lnSpc>
                <a:spcPct val="115000"/>
              </a:lnSpc>
              <a:spcBef>
                <a:spcPts val="1200"/>
              </a:spcBef>
              <a:spcAft>
                <a:spcPts val="0"/>
              </a:spcAft>
              <a:buNone/>
            </a:pPr>
            <a:r>
              <a:rPr lang="en" sz="1000" b="1">
                <a:latin typeface="Times New Roman"/>
                <a:ea typeface="Times New Roman"/>
                <a:cs typeface="Times New Roman"/>
                <a:sym typeface="Times New Roman"/>
              </a:rPr>
              <a:t>GROUP 3</a:t>
            </a:r>
            <a:endParaRPr sz="1000" b="1">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000" b="1">
                <a:latin typeface="Times New Roman"/>
                <a:ea typeface="Times New Roman"/>
                <a:cs typeface="Times New Roman"/>
                <a:sym typeface="Times New Roman"/>
              </a:rPr>
              <a:t>TARGET GROUP (25-35yr) YOUTH  LIVING WITH HIV,TB (eg married).</a:t>
            </a:r>
            <a:endParaRPr sz="1200" b="1">
              <a:latin typeface="Times New Roman"/>
              <a:ea typeface="Times New Roman"/>
              <a:cs typeface="Times New Roman"/>
              <a:sym typeface="Times New Roman"/>
            </a:endParaRPr>
          </a:p>
          <a:p>
            <a:pPr marL="0" lvl="0" indent="0" algn="just" rtl="0">
              <a:lnSpc>
                <a:spcPct val="115000"/>
              </a:lnSpc>
              <a:spcBef>
                <a:spcPts val="2400"/>
              </a:spcBef>
              <a:spcAft>
                <a:spcPts val="600"/>
              </a:spcAft>
              <a:buNone/>
            </a:pPr>
            <a:endParaRPr sz="1500" b="1">
              <a:latin typeface="Times New Roman"/>
              <a:ea typeface="Times New Roman"/>
              <a:cs typeface="Times New Roman"/>
              <a:sym typeface="Times New Roman"/>
            </a:endParaRPr>
          </a:p>
        </p:txBody>
      </p:sp>
      <p:graphicFrame>
        <p:nvGraphicFramePr>
          <p:cNvPr id="214" name="Google Shape;214;p27"/>
          <p:cNvGraphicFramePr/>
          <p:nvPr/>
        </p:nvGraphicFramePr>
        <p:xfrm>
          <a:off x="876550" y="1299300"/>
          <a:ext cx="6400800" cy="3103136"/>
        </p:xfrm>
        <a:graphic>
          <a:graphicData uri="http://schemas.openxmlformats.org/drawingml/2006/table">
            <a:tbl>
              <a:tblPr>
                <a:noFill/>
                <a:tableStyleId>{32528FD3-CCAF-46F8-B16E-A9B0325C962D}</a:tableStyleId>
              </a:tblPr>
              <a:tblGrid>
                <a:gridCol w="2714625">
                  <a:extLst>
                    <a:ext uri="{9D8B030D-6E8A-4147-A177-3AD203B41FA5}">
                      <a16:colId xmlns:a16="http://schemas.microsoft.com/office/drawing/2014/main" val="20000"/>
                    </a:ext>
                  </a:extLst>
                </a:gridCol>
                <a:gridCol w="3686175">
                  <a:extLst>
                    <a:ext uri="{9D8B030D-6E8A-4147-A177-3AD203B41FA5}">
                      <a16:colId xmlns:a16="http://schemas.microsoft.com/office/drawing/2014/main" val="20001"/>
                    </a:ext>
                  </a:extLst>
                </a:gridCol>
              </a:tblGrid>
              <a:tr h="0">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NEEDS</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INTERVENTION</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143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Financial Management skills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Comprehensive training on financial management skills and investment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Investment skills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Enhancing system to support reaction to partner disclosure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143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Need for disclosure to partner</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Comprehensive knowledge on family planning and parental guidance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Career development facilitation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Enhance system for psychological support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Family planning and parental guidance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Training on life economic empowerment skills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143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Couple counseling</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Couple counseling comprehensive knowledge on legal right for protection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3143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Prevention of new infections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Enhance system for career guidance development and employment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pic>
        <p:nvPicPr>
          <p:cNvPr id="215" name="Google Shape;215;p27"/>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pic>
        <p:nvPicPr>
          <p:cNvPr id="220" name="Google Shape;220;p28"/>
          <p:cNvPicPr preferRelativeResize="0"/>
          <p:nvPr/>
        </p:nvPicPr>
        <p:blipFill>
          <a:blip r:embed="rId3">
            <a:alphaModFix/>
          </a:blip>
          <a:stretch>
            <a:fillRect/>
          </a:stretch>
        </p:blipFill>
        <p:spPr>
          <a:xfrm>
            <a:off x="0" y="0"/>
            <a:ext cx="9305400" cy="5386950"/>
          </a:xfrm>
          <a:prstGeom prst="rect">
            <a:avLst/>
          </a:prstGeom>
          <a:noFill/>
          <a:ln>
            <a:noFill/>
          </a:ln>
          <a:effectLst>
            <a:outerShdw blurRad="57150" dist="19050" dir="5400000" algn="bl" rotWithShape="0">
              <a:srgbClr val="000000">
                <a:alpha val="50000"/>
              </a:srgbClr>
            </a:outerShdw>
          </a:effectLst>
        </p:spPr>
      </p:pic>
      <p:sp>
        <p:nvSpPr>
          <p:cNvPr id="221" name="Google Shape;221;p28"/>
          <p:cNvSpPr/>
          <p:nvPr/>
        </p:nvSpPr>
        <p:spPr>
          <a:xfrm>
            <a:off x="876550" y="212125"/>
            <a:ext cx="5814300" cy="788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22" name="Google Shape;222;p28"/>
          <p:cNvSpPr txBox="1">
            <a:spLocks noGrp="1"/>
          </p:cNvSpPr>
          <p:nvPr>
            <p:ph type="title"/>
          </p:nvPr>
        </p:nvSpPr>
        <p:spPr>
          <a:xfrm>
            <a:off x="876550" y="432575"/>
            <a:ext cx="5814300" cy="788100"/>
          </a:xfrm>
          <a:prstGeom prst="rect">
            <a:avLst/>
          </a:prstGeom>
        </p:spPr>
        <p:txBody>
          <a:bodyPr spcFirstLastPara="1" wrap="square" lIns="91425" tIns="91425" rIns="91425" bIns="91425" anchor="ctr" anchorCtr="0">
            <a:noAutofit/>
          </a:bodyPr>
          <a:lstStyle/>
          <a:p>
            <a:pPr marL="0" lvl="0" indent="0" algn="just" rtl="0">
              <a:lnSpc>
                <a:spcPct val="115000"/>
              </a:lnSpc>
              <a:spcBef>
                <a:spcPts val="1200"/>
              </a:spcBef>
              <a:spcAft>
                <a:spcPts val="0"/>
              </a:spcAft>
              <a:buNone/>
            </a:pPr>
            <a:r>
              <a:rPr lang="en" sz="1200" b="1">
                <a:latin typeface="Times New Roman"/>
                <a:ea typeface="Times New Roman"/>
                <a:cs typeface="Times New Roman"/>
                <a:sym typeface="Times New Roman"/>
              </a:rPr>
              <a:t>GROUP 4 TARGET GROUP KEY POPULATION (FSW,MSM,IDUS)</a:t>
            </a:r>
            <a:endParaRPr sz="1200" b="1">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200" b="1">
                <a:latin typeface="Times New Roman"/>
                <a:ea typeface="Times New Roman"/>
                <a:cs typeface="Times New Roman"/>
                <a:sym typeface="Times New Roman"/>
              </a:rPr>
              <a:t>YFSW </a:t>
            </a:r>
            <a:endParaRPr sz="1200" b="1">
              <a:latin typeface="Times New Roman"/>
              <a:ea typeface="Times New Roman"/>
              <a:cs typeface="Times New Roman"/>
              <a:sym typeface="Times New Roman"/>
            </a:endParaRPr>
          </a:p>
          <a:p>
            <a:pPr marL="0" lvl="0" indent="0" algn="just" rtl="0">
              <a:lnSpc>
                <a:spcPct val="115000"/>
              </a:lnSpc>
              <a:spcBef>
                <a:spcPts val="2400"/>
              </a:spcBef>
              <a:spcAft>
                <a:spcPts val="600"/>
              </a:spcAft>
              <a:buNone/>
            </a:pPr>
            <a:endParaRPr sz="1500" b="1">
              <a:latin typeface="Times New Roman"/>
              <a:ea typeface="Times New Roman"/>
              <a:cs typeface="Times New Roman"/>
              <a:sym typeface="Times New Roman"/>
            </a:endParaRPr>
          </a:p>
        </p:txBody>
      </p:sp>
      <p:graphicFrame>
        <p:nvGraphicFramePr>
          <p:cNvPr id="224" name="Google Shape;224;p28"/>
          <p:cNvGraphicFramePr/>
          <p:nvPr/>
        </p:nvGraphicFramePr>
        <p:xfrm>
          <a:off x="853750" y="1076425"/>
          <a:ext cx="6400800" cy="4115956"/>
        </p:xfrm>
        <a:graphic>
          <a:graphicData uri="http://schemas.openxmlformats.org/drawingml/2006/table">
            <a:tbl>
              <a:tblPr>
                <a:noFill/>
                <a:tableStyleId>{32528FD3-CCAF-46F8-B16E-A9B0325C962D}</a:tableStyleId>
              </a:tblPr>
              <a:tblGrid>
                <a:gridCol w="2667000">
                  <a:extLst>
                    <a:ext uri="{9D8B030D-6E8A-4147-A177-3AD203B41FA5}">
                      <a16:colId xmlns:a16="http://schemas.microsoft.com/office/drawing/2014/main" val="20000"/>
                    </a:ext>
                  </a:extLst>
                </a:gridCol>
                <a:gridCol w="3733800">
                  <a:extLst>
                    <a:ext uri="{9D8B030D-6E8A-4147-A177-3AD203B41FA5}">
                      <a16:colId xmlns:a16="http://schemas.microsoft.com/office/drawing/2014/main" val="20001"/>
                    </a:ext>
                  </a:extLst>
                </a:gridCol>
              </a:tblGrid>
              <a:tr h="294575">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NEEDS</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INTERVENTIONS</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47625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Income Generation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228600" algn="just" rtl="0">
                        <a:lnSpc>
                          <a:spcPct val="115000"/>
                        </a:lnSpc>
                        <a:spcBef>
                          <a:spcPts val="0"/>
                        </a:spcBef>
                        <a:spcAft>
                          <a:spcPts val="0"/>
                        </a:spcAft>
                        <a:buNone/>
                      </a:pPr>
                      <a:r>
                        <a:rPr lang="en" sz="1000">
                          <a:solidFill>
                            <a:schemeClr val="lt1"/>
                          </a:solidFill>
                        </a:rPr>
                        <a:t>·</a:t>
                      </a:r>
                      <a:r>
                        <a:rPr lang="en" sz="700">
                          <a:solidFill>
                            <a:schemeClr val="lt1"/>
                          </a:solidFill>
                          <a:latin typeface="Times New Roman"/>
                          <a:ea typeface="Times New Roman"/>
                          <a:cs typeface="Times New Roman"/>
                          <a:sym typeface="Times New Roman"/>
                        </a:rPr>
                        <a:t>       </a:t>
                      </a:r>
                      <a:r>
                        <a:rPr lang="en" sz="1000">
                          <a:solidFill>
                            <a:schemeClr val="lt1"/>
                          </a:solidFill>
                          <a:latin typeface="Times New Roman"/>
                          <a:ea typeface="Times New Roman"/>
                          <a:cs typeface="Times New Roman"/>
                          <a:sym typeface="Times New Roman"/>
                        </a:rPr>
                        <a:t>Skill acquisition</a:t>
                      </a:r>
                      <a:endParaRPr sz="1000">
                        <a:solidFill>
                          <a:schemeClr val="lt1"/>
                        </a:solidFill>
                        <a:latin typeface="Times New Roman"/>
                        <a:ea typeface="Times New Roman"/>
                        <a:cs typeface="Times New Roman"/>
                        <a:sym typeface="Times New Roman"/>
                      </a:endParaRPr>
                    </a:p>
                    <a:p>
                      <a:pPr marL="0" lvl="0" indent="-228600" algn="just" rtl="0">
                        <a:lnSpc>
                          <a:spcPct val="115000"/>
                        </a:lnSpc>
                        <a:spcBef>
                          <a:spcPts val="0"/>
                        </a:spcBef>
                        <a:spcAft>
                          <a:spcPts val="0"/>
                        </a:spcAft>
                        <a:buNone/>
                      </a:pPr>
                      <a:r>
                        <a:rPr lang="en" sz="1000">
                          <a:solidFill>
                            <a:schemeClr val="lt1"/>
                          </a:solidFill>
                        </a:rPr>
                        <a:t>·</a:t>
                      </a:r>
                      <a:r>
                        <a:rPr lang="en" sz="700">
                          <a:solidFill>
                            <a:schemeClr val="lt1"/>
                          </a:solidFill>
                          <a:latin typeface="Times New Roman"/>
                          <a:ea typeface="Times New Roman"/>
                          <a:cs typeface="Times New Roman"/>
                          <a:sym typeface="Times New Roman"/>
                        </a:rPr>
                        <a:t>       </a:t>
                      </a:r>
                      <a:r>
                        <a:rPr lang="en" sz="1000">
                          <a:solidFill>
                            <a:schemeClr val="lt1"/>
                          </a:solidFill>
                          <a:latin typeface="Times New Roman"/>
                          <a:ea typeface="Times New Roman"/>
                          <a:cs typeface="Times New Roman"/>
                          <a:sym typeface="Times New Roman"/>
                        </a:rPr>
                        <a:t>Micro credits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Right protection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228600" algn="just" rtl="0">
                        <a:lnSpc>
                          <a:spcPct val="115000"/>
                        </a:lnSpc>
                        <a:spcBef>
                          <a:spcPts val="0"/>
                        </a:spcBef>
                        <a:spcAft>
                          <a:spcPts val="0"/>
                        </a:spcAft>
                        <a:buNone/>
                      </a:pPr>
                      <a:r>
                        <a:rPr lang="en" sz="1000">
                          <a:solidFill>
                            <a:schemeClr val="lt1"/>
                          </a:solidFill>
                        </a:rPr>
                        <a:t>·</a:t>
                      </a:r>
                      <a:r>
                        <a:rPr lang="en" sz="700">
                          <a:solidFill>
                            <a:schemeClr val="lt1"/>
                          </a:solidFill>
                          <a:latin typeface="Times New Roman"/>
                          <a:ea typeface="Times New Roman"/>
                          <a:cs typeface="Times New Roman"/>
                          <a:sym typeface="Times New Roman"/>
                        </a:rPr>
                        <a:t>       </a:t>
                      </a:r>
                      <a:r>
                        <a:rPr lang="en" sz="1000">
                          <a:solidFill>
                            <a:schemeClr val="lt1"/>
                          </a:solidFill>
                          <a:latin typeface="Times New Roman"/>
                          <a:ea typeface="Times New Roman"/>
                          <a:cs typeface="Times New Roman"/>
                          <a:sym typeface="Times New Roman"/>
                        </a:rPr>
                        <a:t>Sensitization on FHRS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09537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Access to health 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228600" algn="just" rtl="0">
                        <a:lnSpc>
                          <a:spcPct val="115000"/>
                        </a:lnSpc>
                        <a:spcBef>
                          <a:spcPts val="0"/>
                        </a:spcBef>
                        <a:spcAft>
                          <a:spcPts val="0"/>
                        </a:spcAft>
                        <a:buNone/>
                      </a:pPr>
                      <a:r>
                        <a:rPr lang="en" sz="1000">
                          <a:solidFill>
                            <a:schemeClr val="lt1"/>
                          </a:solidFill>
                        </a:rPr>
                        <a:t>·</a:t>
                      </a:r>
                      <a:r>
                        <a:rPr lang="en" sz="700">
                          <a:solidFill>
                            <a:schemeClr val="lt1"/>
                          </a:solidFill>
                          <a:latin typeface="Times New Roman"/>
                          <a:ea typeface="Times New Roman"/>
                          <a:cs typeface="Times New Roman"/>
                          <a:sym typeface="Times New Roman"/>
                        </a:rPr>
                        <a:t>       </a:t>
                      </a:r>
                      <a:r>
                        <a:rPr lang="en" sz="1000">
                          <a:solidFill>
                            <a:schemeClr val="lt1"/>
                          </a:solidFill>
                          <a:latin typeface="Times New Roman"/>
                          <a:ea typeface="Times New Roman"/>
                          <a:cs typeface="Times New Roman"/>
                          <a:sym typeface="Times New Roman"/>
                        </a:rPr>
                        <a:t>Family planning</a:t>
                      </a:r>
                      <a:endParaRPr sz="1000">
                        <a:solidFill>
                          <a:schemeClr val="lt1"/>
                        </a:solidFill>
                        <a:latin typeface="Times New Roman"/>
                        <a:ea typeface="Times New Roman"/>
                        <a:cs typeface="Times New Roman"/>
                        <a:sym typeface="Times New Roman"/>
                      </a:endParaRPr>
                    </a:p>
                    <a:p>
                      <a:pPr marL="0" lvl="0" indent="-228600" algn="just" rtl="0">
                        <a:lnSpc>
                          <a:spcPct val="115000"/>
                        </a:lnSpc>
                        <a:spcBef>
                          <a:spcPts val="0"/>
                        </a:spcBef>
                        <a:spcAft>
                          <a:spcPts val="0"/>
                        </a:spcAft>
                        <a:buNone/>
                      </a:pPr>
                      <a:r>
                        <a:rPr lang="en" sz="1000">
                          <a:solidFill>
                            <a:schemeClr val="lt1"/>
                          </a:solidFill>
                        </a:rPr>
                        <a:t>·</a:t>
                      </a:r>
                      <a:r>
                        <a:rPr lang="en" sz="700">
                          <a:solidFill>
                            <a:schemeClr val="lt1"/>
                          </a:solidFill>
                          <a:latin typeface="Times New Roman"/>
                          <a:ea typeface="Times New Roman"/>
                          <a:cs typeface="Times New Roman"/>
                          <a:sym typeface="Times New Roman"/>
                        </a:rPr>
                        <a:t>       </a:t>
                      </a:r>
                      <a:r>
                        <a:rPr lang="en" sz="1000">
                          <a:solidFill>
                            <a:schemeClr val="lt1"/>
                          </a:solidFill>
                          <a:latin typeface="Times New Roman"/>
                          <a:ea typeface="Times New Roman"/>
                          <a:cs typeface="Times New Roman"/>
                          <a:sym typeface="Times New Roman"/>
                        </a:rPr>
                        <a:t>HCT</a:t>
                      </a:r>
                      <a:endParaRPr sz="1000">
                        <a:solidFill>
                          <a:schemeClr val="lt1"/>
                        </a:solidFill>
                        <a:latin typeface="Times New Roman"/>
                        <a:ea typeface="Times New Roman"/>
                        <a:cs typeface="Times New Roman"/>
                        <a:sym typeface="Times New Roman"/>
                      </a:endParaRPr>
                    </a:p>
                    <a:p>
                      <a:pPr marL="0" lvl="0" indent="-228600" algn="just" rtl="0">
                        <a:lnSpc>
                          <a:spcPct val="115000"/>
                        </a:lnSpc>
                        <a:spcBef>
                          <a:spcPts val="0"/>
                        </a:spcBef>
                        <a:spcAft>
                          <a:spcPts val="0"/>
                        </a:spcAft>
                        <a:buNone/>
                      </a:pPr>
                      <a:r>
                        <a:rPr lang="en" sz="1000">
                          <a:solidFill>
                            <a:schemeClr val="lt1"/>
                          </a:solidFill>
                        </a:rPr>
                        <a:t>·</a:t>
                      </a:r>
                      <a:r>
                        <a:rPr lang="en" sz="700">
                          <a:solidFill>
                            <a:schemeClr val="lt1"/>
                          </a:solidFill>
                          <a:latin typeface="Times New Roman"/>
                          <a:ea typeface="Times New Roman"/>
                          <a:cs typeface="Times New Roman"/>
                          <a:sym typeface="Times New Roman"/>
                        </a:rPr>
                        <a:t>       </a:t>
                      </a:r>
                      <a:r>
                        <a:rPr lang="en" sz="1000">
                          <a:solidFill>
                            <a:schemeClr val="lt1"/>
                          </a:solidFill>
                          <a:latin typeface="Times New Roman"/>
                          <a:ea typeface="Times New Roman"/>
                          <a:cs typeface="Times New Roman"/>
                          <a:sym typeface="Times New Roman"/>
                        </a:rPr>
                        <a:t>ART</a:t>
                      </a:r>
                      <a:endParaRPr sz="1000">
                        <a:solidFill>
                          <a:schemeClr val="lt1"/>
                        </a:solidFill>
                        <a:latin typeface="Times New Roman"/>
                        <a:ea typeface="Times New Roman"/>
                        <a:cs typeface="Times New Roman"/>
                        <a:sym typeface="Times New Roman"/>
                      </a:endParaRPr>
                    </a:p>
                    <a:p>
                      <a:pPr marL="0" lvl="0" indent="-228600" algn="just" rtl="0">
                        <a:lnSpc>
                          <a:spcPct val="115000"/>
                        </a:lnSpc>
                        <a:spcBef>
                          <a:spcPts val="0"/>
                        </a:spcBef>
                        <a:spcAft>
                          <a:spcPts val="0"/>
                        </a:spcAft>
                        <a:buNone/>
                      </a:pPr>
                      <a:r>
                        <a:rPr lang="en" sz="1000">
                          <a:solidFill>
                            <a:schemeClr val="lt1"/>
                          </a:solidFill>
                        </a:rPr>
                        <a:t>·</a:t>
                      </a:r>
                      <a:r>
                        <a:rPr lang="en" sz="700">
                          <a:solidFill>
                            <a:schemeClr val="lt1"/>
                          </a:solidFill>
                          <a:latin typeface="Times New Roman"/>
                          <a:ea typeface="Times New Roman"/>
                          <a:cs typeface="Times New Roman"/>
                          <a:sym typeface="Times New Roman"/>
                        </a:rPr>
                        <a:t>       </a:t>
                      </a:r>
                      <a:r>
                        <a:rPr lang="en" sz="1000">
                          <a:solidFill>
                            <a:schemeClr val="lt1"/>
                          </a:solidFill>
                          <a:latin typeface="Times New Roman"/>
                          <a:ea typeface="Times New Roman"/>
                          <a:cs typeface="Times New Roman"/>
                          <a:sym typeface="Times New Roman"/>
                        </a:rPr>
                        <a:t>STI management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Exit skills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Rehabilitation and integration 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Basic life skills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Self esteem</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Key population prevention 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HIV Prevention, STI’s services, family planning, PHDP and HCT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78105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Confidentiality</a:t>
                      </a:r>
                      <a:endParaRPr sz="1000">
                        <a:solidFill>
                          <a:schemeClr val="lt1"/>
                        </a:solidFill>
                        <a:latin typeface="Times New Roman"/>
                        <a:ea typeface="Times New Roman"/>
                        <a:cs typeface="Times New Roman"/>
                        <a:sym typeface="Times New Roman"/>
                      </a:endParaRPr>
                    </a:p>
                    <a:p>
                      <a:pPr marL="0" lvl="0" indent="-228600" algn="just" rtl="0">
                        <a:lnSpc>
                          <a:spcPct val="115000"/>
                        </a:lnSpc>
                        <a:spcBef>
                          <a:spcPts val="0"/>
                        </a:spcBef>
                        <a:spcAft>
                          <a:spcPts val="0"/>
                        </a:spcAft>
                        <a:buNone/>
                      </a:pPr>
                      <a:r>
                        <a:rPr lang="en" sz="1000">
                          <a:solidFill>
                            <a:schemeClr val="lt1"/>
                          </a:solidFill>
                        </a:rPr>
                        <a:t>·</a:t>
                      </a:r>
                      <a:r>
                        <a:rPr lang="en" sz="700">
                          <a:solidFill>
                            <a:schemeClr val="lt1"/>
                          </a:solidFill>
                          <a:latin typeface="Times New Roman"/>
                          <a:ea typeface="Times New Roman"/>
                          <a:cs typeface="Times New Roman"/>
                          <a:sym typeface="Times New Roman"/>
                        </a:rPr>
                        <a:t>       </a:t>
                      </a:r>
                      <a:r>
                        <a:rPr lang="en" sz="1000">
                          <a:solidFill>
                            <a:schemeClr val="lt1"/>
                          </a:solidFill>
                          <a:latin typeface="Times New Roman"/>
                          <a:ea typeface="Times New Roman"/>
                          <a:cs typeface="Times New Roman"/>
                          <a:sym typeface="Times New Roman"/>
                        </a:rPr>
                        <a:t>Partner disclosure</a:t>
                      </a:r>
                      <a:endParaRPr sz="1000">
                        <a:solidFill>
                          <a:schemeClr val="lt1"/>
                        </a:solidFill>
                        <a:latin typeface="Times New Roman"/>
                        <a:ea typeface="Times New Roman"/>
                        <a:cs typeface="Times New Roman"/>
                        <a:sym typeface="Times New Roman"/>
                      </a:endParaRPr>
                    </a:p>
                    <a:p>
                      <a:pPr marL="0" lvl="0" indent="-228600" algn="just" rtl="0">
                        <a:lnSpc>
                          <a:spcPct val="115000"/>
                        </a:lnSpc>
                        <a:spcBef>
                          <a:spcPts val="0"/>
                        </a:spcBef>
                        <a:spcAft>
                          <a:spcPts val="0"/>
                        </a:spcAft>
                        <a:buNone/>
                      </a:pPr>
                      <a:r>
                        <a:rPr lang="en" sz="1000">
                          <a:solidFill>
                            <a:schemeClr val="lt1"/>
                          </a:solidFill>
                        </a:rPr>
                        <a:t>·</a:t>
                      </a:r>
                      <a:r>
                        <a:rPr lang="en" sz="700">
                          <a:solidFill>
                            <a:schemeClr val="lt1"/>
                          </a:solidFill>
                          <a:latin typeface="Times New Roman"/>
                          <a:ea typeface="Times New Roman"/>
                          <a:cs typeface="Times New Roman"/>
                          <a:sym typeface="Times New Roman"/>
                        </a:rPr>
                        <a:t>       </a:t>
                      </a:r>
                      <a:r>
                        <a:rPr lang="en" sz="1000">
                          <a:solidFill>
                            <a:schemeClr val="lt1"/>
                          </a:solidFill>
                          <a:latin typeface="Times New Roman"/>
                          <a:ea typeface="Times New Roman"/>
                          <a:cs typeface="Times New Roman"/>
                          <a:sym typeface="Times New Roman"/>
                        </a:rPr>
                        <a:t>Reaction to partner disclosure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Sensitization of confidentiality ethics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pic>
        <p:nvPicPr>
          <p:cNvPr id="225" name="Google Shape;225;p28"/>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pic>
        <p:nvPicPr>
          <p:cNvPr id="230" name="Google Shape;230;p29"/>
          <p:cNvPicPr preferRelativeResize="0"/>
          <p:nvPr/>
        </p:nvPicPr>
        <p:blipFill>
          <a:blip r:embed="rId3">
            <a:alphaModFix/>
          </a:blip>
          <a:stretch>
            <a:fillRect/>
          </a:stretch>
        </p:blipFill>
        <p:spPr>
          <a:xfrm>
            <a:off x="0" y="0"/>
            <a:ext cx="9305400" cy="5386950"/>
          </a:xfrm>
          <a:prstGeom prst="rect">
            <a:avLst/>
          </a:prstGeom>
          <a:noFill/>
          <a:ln>
            <a:noFill/>
          </a:ln>
          <a:effectLst>
            <a:outerShdw blurRad="57150" dist="19050" dir="5400000" algn="bl" rotWithShape="0">
              <a:srgbClr val="000000">
                <a:alpha val="50000"/>
              </a:srgbClr>
            </a:outerShdw>
          </a:effectLst>
        </p:spPr>
      </p:pic>
      <p:sp>
        <p:nvSpPr>
          <p:cNvPr id="231" name="Google Shape;231;p29"/>
          <p:cNvSpPr/>
          <p:nvPr/>
        </p:nvSpPr>
        <p:spPr>
          <a:xfrm>
            <a:off x="876550" y="212125"/>
            <a:ext cx="5814300" cy="788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32" name="Google Shape;232;p29"/>
          <p:cNvSpPr txBox="1">
            <a:spLocks noGrp="1"/>
          </p:cNvSpPr>
          <p:nvPr>
            <p:ph type="title"/>
          </p:nvPr>
        </p:nvSpPr>
        <p:spPr>
          <a:xfrm>
            <a:off x="876550" y="212125"/>
            <a:ext cx="5814300" cy="788100"/>
          </a:xfrm>
          <a:prstGeom prst="rect">
            <a:avLst/>
          </a:prstGeom>
        </p:spPr>
        <p:txBody>
          <a:bodyPr spcFirstLastPara="1" wrap="square" lIns="91425" tIns="91425" rIns="91425" bIns="91425" anchor="ctr" anchorCtr="0">
            <a:noAutofit/>
          </a:bodyPr>
          <a:lstStyle/>
          <a:p>
            <a:pPr marL="0" lvl="0" indent="0" algn="just" rtl="0">
              <a:lnSpc>
                <a:spcPct val="115000"/>
              </a:lnSpc>
              <a:spcBef>
                <a:spcPts val="1200"/>
              </a:spcBef>
              <a:spcAft>
                <a:spcPts val="1200"/>
              </a:spcAft>
              <a:buNone/>
            </a:pPr>
            <a:r>
              <a:rPr lang="en" sz="1300" b="1">
                <a:latin typeface="Times New Roman"/>
                <a:ea typeface="Times New Roman"/>
                <a:cs typeface="Times New Roman"/>
                <a:sym typeface="Times New Roman"/>
              </a:rPr>
              <a:t> YPWID</a:t>
            </a:r>
            <a:endParaRPr sz="1800" b="1">
              <a:latin typeface="Times New Roman"/>
              <a:ea typeface="Times New Roman"/>
              <a:cs typeface="Times New Roman"/>
              <a:sym typeface="Times New Roman"/>
            </a:endParaRPr>
          </a:p>
        </p:txBody>
      </p:sp>
      <p:graphicFrame>
        <p:nvGraphicFramePr>
          <p:cNvPr id="234" name="Google Shape;234;p29"/>
          <p:cNvGraphicFramePr/>
          <p:nvPr/>
        </p:nvGraphicFramePr>
        <p:xfrm>
          <a:off x="876550" y="1000225"/>
          <a:ext cx="6400800" cy="4135367"/>
        </p:xfrm>
        <a:graphic>
          <a:graphicData uri="http://schemas.openxmlformats.org/drawingml/2006/table">
            <a:tbl>
              <a:tblPr>
                <a:noFill/>
                <a:tableStyleId>{32528FD3-CCAF-46F8-B16E-A9B0325C962D}</a:tableStyleId>
              </a:tblPr>
              <a:tblGrid>
                <a:gridCol w="3038475">
                  <a:extLst>
                    <a:ext uri="{9D8B030D-6E8A-4147-A177-3AD203B41FA5}">
                      <a16:colId xmlns:a16="http://schemas.microsoft.com/office/drawing/2014/main" val="20000"/>
                    </a:ext>
                  </a:extLst>
                </a:gridCol>
                <a:gridCol w="3362325">
                  <a:extLst>
                    <a:ext uri="{9D8B030D-6E8A-4147-A177-3AD203B41FA5}">
                      <a16:colId xmlns:a16="http://schemas.microsoft.com/office/drawing/2014/main" val="20001"/>
                    </a:ext>
                  </a:extLst>
                </a:gridCol>
              </a:tblGrid>
              <a:tr h="0">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NEEDS</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INTERVENTIONS</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Rehabilitations and reintegration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Rehabilitation 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143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Needs for specialize service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Promote access to treatment that are sensitize to their needs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Need for treatment care and support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Advocate for comprehensive TC and support 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143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Right and protection against stigma and sexual violence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Advocate for policies and laws to protect rights of PLWD</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3143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The need for access to HIV prevention and support 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Meeting with health care givers to strengthen services to PLWD</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14325">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Need for HIV education, information and prevention 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Advocate for services that are PWD friendly</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Need for YPWID friendly services and facility</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 </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PABA</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 </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8"/>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Need for awareness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Create sensitization and awareness programs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9"/>
                  </a:ext>
                </a:extLst>
              </a:tr>
              <a:tr h="0">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Need for protection against stigma</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a:solidFill>
                            <a:schemeClr val="lt1"/>
                          </a:solidFill>
                          <a:latin typeface="Times New Roman"/>
                          <a:ea typeface="Times New Roman"/>
                          <a:cs typeface="Times New Roman"/>
                          <a:sym typeface="Times New Roman"/>
                        </a:rPr>
                        <a:t>Advocate for policies that protects them</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10"/>
                  </a:ext>
                </a:extLst>
              </a:tr>
            </a:tbl>
          </a:graphicData>
        </a:graphic>
      </p:graphicFrame>
      <p:pic>
        <p:nvPicPr>
          <p:cNvPr id="235" name="Google Shape;235;p29"/>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pic>
        <p:nvPicPr>
          <p:cNvPr id="240" name="Google Shape;240;p30"/>
          <p:cNvPicPr preferRelativeResize="0"/>
          <p:nvPr/>
        </p:nvPicPr>
        <p:blipFill>
          <a:blip r:embed="rId3">
            <a:alphaModFix/>
          </a:blip>
          <a:stretch>
            <a:fillRect/>
          </a:stretch>
        </p:blipFill>
        <p:spPr>
          <a:xfrm>
            <a:off x="0" y="0"/>
            <a:ext cx="9305400" cy="5386950"/>
          </a:xfrm>
          <a:prstGeom prst="rect">
            <a:avLst/>
          </a:prstGeom>
          <a:noFill/>
          <a:ln>
            <a:noFill/>
          </a:ln>
          <a:effectLst>
            <a:outerShdw blurRad="57150" dist="19050" dir="5400000" algn="bl" rotWithShape="0">
              <a:srgbClr val="000000">
                <a:alpha val="50000"/>
              </a:srgbClr>
            </a:outerShdw>
          </a:effectLst>
        </p:spPr>
      </p:pic>
      <p:sp>
        <p:nvSpPr>
          <p:cNvPr id="241" name="Google Shape;241;p30"/>
          <p:cNvSpPr/>
          <p:nvPr/>
        </p:nvSpPr>
        <p:spPr>
          <a:xfrm>
            <a:off x="876550" y="212125"/>
            <a:ext cx="5814300" cy="788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42" name="Google Shape;242;p30"/>
          <p:cNvSpPr txBox="1">
            <a:spLocks noGrp="1"/>
          </p:cNvSpPr>
          <p:nvPr>
            <p:ph type="title"/>
          </p:nvPr>
        </p:nvSpPr>
        <p:spPr>
          <a:xfrm>
            <a:off x="876550" y="212125"/>
            <a:ext cx="5814300" cy="788100"/>
          </a:xfrm>
          <a:prstGeom prst="rect">
            <a:avLst/>
          </a:prstGeom>
        </p:spPr>
        <p:txBody>
          <a:bodyPr spcFirstLastPara="1" wrap="square" lIns="91425" tIns="91425" rIns="91425" bIns="91425" anchor="ctr" anchorCtr="0">
            <a:noAutofit/>
          </a:bodyPr>
          <a:lstStyle/>
          <a:p>
            <a:pPr marL="0" lvl="0" indent="0" algn="just" rtl="0">
              <a:lnSpc>
                <a:spcPct val="115000"/>
              </a:lnSpc>
              <a:spcBef>
                <a:spcPts val="1200"/>
              </a:spcBef>
              <a:spcAft>
                <a:spcPts val="1200"/>
              </a:spcAft>
              <a:buNone/>
            </a:pPr>
            <a:r>
              <a:rPr lang="en" sz="1200" b="1">
                <a:latin typeface="Times New Roman"/>
                <a:ea typeface="Times New Roman"/>
                <a:cs typeface="Times New Roman"/>
                <a:sym typeface="Times New Roman"/>
              </a:rPr>
              <a:t>YMSM</a:t>
            </a:r>
            <a:endParaRPr sz="1500" b="1">
              <a:latin typeface="Times New Roman"/>
              <a:ea typeface="Times New Roman"/>
              <a:cs typeface="Times New Roman"/>
              <a:sym typeface="Times New Roman"/>
            </a:endParaRPr>
          </a:p>
        </p:txBody>
      </p:sp>
      <p:graphicFrame>
        <p:nvGraphicFramePr>
          <p:cNvPr id="244" name="Google Shape;244;p30"/>
          <p:cNvGraphicFramePr/>
          <p:nvPr/>
        </p:nvGraphicFramePr>
        <p:xfrm>
          <a:off x="876550" y="1087650"/>
          <a:ext cx="6467475" cy="2239722"/>
        </p:xfrm>
        <a:graphic>
          <a:graphicData uri="http://schemas.openxmlformats.org/drawingml/2006/table">
            <a:tbl>
              <a:tblPr>
                <a:noFill/>
                <a:tableStyleId>{32528FD3-CCAF-46F8-B16E-A9B0325C962D}</a:tableStyleId>
              </a:tblPr>
              <a:tblGrid>
                <a:gridCol w="3048000">
                  <a:extLst>
                    <a:ext uri="{9D8B030D-6E8A-4147-A177-3AD203B41FA5}">
                      <a16:colId xmlns:a16="http://schemas.microsoft.com/office/drawing/2014/main" val="20000"/>
                    </a:ext>
                  </a:extLst>
                </a:gridCol>
                <a:gridCol w="3419475">
                  <a:extLst>
                    <a:ext uri="{9D8B030D-6E8A-4147-A177-3AD203B41FA5}">
                      <a16:colId xmlns:a16="http://schemas.microsoft.com/office/drawing/2014/main" val="20001"/>
                    </a:ext>
                  </a:extLst>
                </a:gridCol>
              </a:tblGrid>
              <a:tr h="0">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NEEDS</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0"/>
                        </a:spcBef>
                        <a:spcAft>
                          <a:spcPts val="0"/>
                        </a:spcAft>
                        <a:buNone/>
                      </a:pPr>
                      <a:r>
                        <a:rPr lang="en" sz="1000" b="1">
                          <a:solidFill>
                            <a:schemeClr val="lt1"/>
                          </a:solidFill>
                          <a:latin typeface="Times New Roman"/>
                          <a:ea typeface="Times New Roman"/>
                          <a:cs typeface="Times New Roman"/>
                          <a:sym typeface="Times New Roman"/>
                        </a:rPr>
                        <a:t>INTERVENTION</a:t>
                      </a:r>
                      <a:endParaRPr sz="1000" b="1">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51290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Right to access services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Identification of target group to train then as champions to mobilize their cohorts to access care and treatment</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Life skills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Skill acquisition training</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Target group focused sensitization</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Formation of support groups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Right to condom use</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Education on condom use and distribution of condoms</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Right to dignity</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0"/>
                        </a:spcAft>
                        <a:buNone/>
                      </a:pPr>
                      <a:r>
                        <a:rPr lang="en" sz="1000">
                          <a:solidFill>
                            <a:schemeClr val="lt1"/>
                          </a:solidFill>
                          <a:latin typeface="Times New Roman"/>
                          <a:ea typeface="Times New Roman"/>
                          <a:cs typeface="Times New Roman"/>
                          <a:sym typeface="Times New Roman"/>
                        </a:rPr>
                        <a:t>Equal services at service deliver points              	</a:t>
                      </a:r>
                      <a:endParaRPr sz="1000">
                        <a:solidFill>
                          <a:schemeClr val="lt1"/>
                        </a:solidFill>
                        <a:latin typeface="Times New Roman"/>
                        <a:ea typeface="Times New Roman"/>
                        <a:cs typeface="Times New Roman"/>
                        <a:sym typeface="Times New Roman"/>
                      </a:endParaRPr>
                    </a:p>
                  </a:txBody>
                  <a:tcPr marL="68575" marR="68575" marT="91425" marB="91425">
                    <a:lnL w="10150" cap="flat" cmpd="sng">
                      <a:solidFill>
                        <a:srgbClr val="000000"/>
                      </a:solidFill>
                      <a:prstDash val="solid"/>
                      <a:round/>
                      <a:headEnd type="none" w="sm" len="sm"/>
                      <a:tailEnd type="none" w="sm" len="sm"/>
                    </a:lnL>
                    <a:lnR w="10150" cap="flat" cmpd="sng">
                      <a:solidFill>
                        <a:srgbClr val="000000"/>
                      </a:solidFill>
                      <a:prstDash val="solid"/>
                      <a:round/>
                      <a:headEnd type="none" w="sm" len="sm"/>
                      <a:tailEnd type="none" w="sm" len="sm"/>
                    </a:lnR>
                    <a:lnT w="10150" cap="flat" cmpd="sng">
                      <a:solidFill>
                        <a:srgbClr val="000000"/>
                      </a:solidFill>
                      <a:prstDash val="solid"/>
                      <a:round/>
                      <a:headEnd type="none" w="sm" len="sm"/>
                      <a:tailEnd type="none" w="sm" len="sm"/>
                    </a:lnT>
                    <a:lnB w="101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pic>
        <p:nvPicPr>
          <p:cNvPr id="245" name="Google Shape;245;p30"/>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pic>
        <p:nvPicPr>
          <p:cNvPr id="250" name="Google Shape;250;p31"/>
          <p:cNvPicPr preferRelativeResize="0"/>
          <p:nvPr/>
        </p:nvPicPr>
        <p:blipFill>
          <a:blip r:embed="rId3">
            <a:alphaModFix/>
          </a:blip>
          <a:stretch>
            <a:fillRect/>
          </a:stretch>
        </p:blipFill>
        <p:spPr>
          <a:xfrm>
            <a:off x="0" y="-202615"/>
            <a:ext cx="9194674" cy="6096000"/>
          </a:xfrm>
          <a:prstGeom prst="rect">
            <a:avLst/>
          </a:prstGeom>
          <a:noFill/>
          <a:ln>
            <a:noFill/>
          </a:ln>
          <a:effectLst>
            <a:outerShdw blurRad="57150" dist="19050" dir="5400000" algn="bl" rotWithShape="0">
              <a:srgbClr val="000000">
                <a:alpha val="50000"/>
              </a:srgbClr>
            </a:outerShdw>
          </a:effectLst>
        </p:spPr>
      </p:pic>
      <p:sp>
        <p:nvSpPr>
          <p:cNvPr id="251" name="Google Shape;251;p31"/>
          <p:cNvSpPr/>
          <p:nvPr/>
        </p:nvSpPr>
        <p:spPr>
          <a:xfrm>
            <a:off x="647950" y="288325"/>
            <a:ext cx="5461800" cy="410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52" name="Google Shape;252;p31"/>
          <p:cNvSpPr txBox="1">
            <a:spLocks noGrp="1"/>
          </p:cNvSpPr>
          <p:nvPr>
            <p:ph type="title"/>
          </p:nvPr>
        </p:nvSpPr>
        <p:spPr>
          <a:xfrm>
            <a:off x="653650" y="267475"/>
            <a:ext cx="63363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1800" b="1" dirty="0">
                <a:latin typeface="Times New Roman"/>
                <a:ea typeface="Times New Roman"/>
                <a:cs typeface="Times New Roman"/>
                <a:sym typeface="Times New Roman"/>
              </a:rPr>
              <a:t>Summary Of Activities And Project Executed Since Innaguration 2017</a:t>
            </a:r>
            <a:endParaRPr sz="4300" b="1" dirty="0"/>
          </a:p>
        </p:txBody>
      </p:sp>
      <p:sp>
        <p:nvSpPr>
          <p:cNvPr id="253" name="Google Shape;253;p31"/>
          <p:cNvSpPr txBox="1"/>
          <p:nvPr/>
        </p:nvSpPr>
        <p:spPr>
          <a:xfrm>
            <a:off x="219075" y="1238450"/>
            <a:ext cx="8477400" cy="2568600"/>
          </a:xfrm>
          <a:prstGeom prst="rect">
            <a:avLst/>
          </a:prstGeom>
          <a:noFill/>
          <a:ln>
            <a:noFill/>
          </a:ln>
        </p:spPr>
        <p:txBody>
          <a:bodyPr spcFirstLastPara="1" wrap="square" lIns="91425" tIns="91425" rIns="91425" bIns="91425" anchor="t" anchorCtr="0">
            <a:noAutofit/>
          </a:bodyPr>
          <a:lstStyle/>
          <a:p>
            <a:pPr marL="457200" lvl="0" indent="-311150" algn="just" rtl="0">
              <a:lnSpc>
                <a:spcPct val="115000"/>
              </a:lnSpc>
              <a:spcBef>
                <a:spcPts val="1200"/>
              </a:spcBef>
              <a:spcAft>
                <a:spcPts val="0"/>
              </a:spcAft>
              <a:buClr>
                <a:schemeClr val="lt1"/>
              </a:buClr>
              <a:buSzPts val="1300"/>
              <a:buFont typeface="Times New Roman"/>
              <a:buChar char="-"/>
            </a:pPr>
            <a:r>
              <a:rPr lang="en" sz="1300" dirty="0">
                <a:solidFill>
                  <a:schemeClr val="lt1"/>
                </a:solidFill>
                <a:latin typeface="Times New Roman"/>
                <a:ea typeface="Times New Roman"/>
                <a:cs typeface="Times New Roman"/>
                <a:sym typeface="Times New Roman"/>
              </a:rPr>
              <a:t>Co-Facilitated training of 66 adolescents and young people on Sexual reproductive Health and Right (SRHR) and Life Skill across 11 Wards of Birnin Gwari Local government Kaduna state.</a:t>
            </a:r>
            <a:endParaRPr sz="1300" dirty="0">
              <a:solidFill>
                <a:schemeClr val="lt1"/>
              </a:solidFill>
              <a:latin typeface="Times New Roman"/>
              <a:ea typeface="Times New Roman"/>
              <a:cs typeface="Times New Roman"/>
              <a:sym typeface="Times New Roman"/>
            </a:endParaRPr>
          </a:p>
          <a:p>
            <a:pPr marL="457200" lvl="0" indent="-311150" algn="just" rtl="0">
              <a:lnSpc>
                <a:spcPct val="115000"/>
              </a:lnSpc>
              <a:spcBef>
                <a:spcPts val="0"/>
              </a:spcBef>
              <a:spcAft>
                <a:spcPts val="0"/>
              </a:spcAft>
              <a:buClr>
                <a:schemeClr val="lt1"/>
              </a:buClr>
              <a:buSzPts val="1300"/>
              <a:buFont typeface="Times New Roman"/>
              <a:buChar char="-"/>
            </a:pPr>
            <a:r>
              <a:rPr lang="en" sz="1300" dirty="0">
                <a:solidFill>
                  <a:schemeClr val="lt1"/>
                </a:solidFill>
                <a:latin typeface="Times New Roman"/>
                <a:ea typeface="Times New Roman"/>
                <a:cs typeface="Times New Roman"/>
                <a:sym typeface="Times New Roman"/>
              </a:rPr>
              <a:t>Co-Facilitated training of 20 adolescents and young people on HIV Counseling and Testing across 10 Wards of Kagarko Local government Kaduna state.</a:t>
            </a:r>
            <a:endParaRPr sz="1300" dirty="0">
              <a:solidFill>
                <a:schemeClr val="lt1"/>
              </a:solidFill>
              <a:latin typeface="Times New Roman"/>
              <a:ea typeface="Times New Roman"/>
              <a:cs typeface="Times New Roman"/>
              <a:sym typeface="Times New Roman"/>
            </a:endParaRPr>
          </a:p>
          <a:p>
            <a:pPr marL="457200" lvl="0" indent="-311150" algn="just" rtl="0">
              <a:lnSpc>
                <a:spcPct val="115000"/>
              </a:lnSpc>
              <a:spcBef>
                <a:spcPts val="0"/>
              </a:spcBef>
              <a:spcAft>
                <a:spcPts val="0"/>
              </a:spcAft>
              <a:buClr>
                <a:schemeClr val="lt1"/>
              </a:buClr>
              <a:buSzPts val="1300"/>
              <a:buFont typeface="Times New Roman"/>
              <a:buChar char="-"/>
            </a:pPr>
            <a:r>
              <a:rPr lang="en" sz="1300" dirty="0">
                <a:solidFill>
                  <a:schemeClr val="lt1"/>
                </a:solidFill>
                <a:latin typeface="Times New Roman"/>
                <a:ea typeface="Times New Roman"/>
                <a:cs typeface="Times New Roman"/>
                <a:sym typeface="Times New Roman"/>
              </a:rPr>
              <a:t>Co-facilitated training of 22 Youth Friendly Health Services Providers across 11 PHCs of Chikun Local Government Kaduna state.</a:t>
            </a:r>
            <a:endParaRPr sz="1300" dirty="0">
              <a:solidFill>
                <a:schemeClr val="lt1"/>
              </a:solidFill>
              <a:latin typeface="Times New Roman"/>
              <a:ea typeface="Times New Roman"/>
              <a:cs typeface="Times New Roman"/>
              <a:sym typeface="Times New Roman"/>
            </a:endParaRPr>
          </a:p>
          <a:p>
            <a:pPr marL="457200" lvl="0" indent="-311150" algn="just" rtl="0">
              <a:lnSpc>
                <a:spcPct val="115000"/>
              </a:lnSpc>
              <a:spcBef>
                <a:spcPts val="0"/>
              </a:spcBef>
              <a:spcAft>
                <a:spcPts val="0"/>
              </a:spcAft>
              <a:buClr>
                <a:schemeClr val="lt1"/>
              </a:buClr>
              <a:buSzPts val="1300"/>
              <a:buFont typeface="Times New Roman"/>
              <a:buChar char="-"/>
            </a:pPr>
            <a:r>
              <a:rPr lang="en" sz="1300" dirty="0">
                <a:solidFill>
                  <a:schemeClr val="lt1"/>
                </a:solidFill>
                <a:latin typeface="Times New Roman"/>
                <a:ea typeface="Times New Roman"/>
                <a:cs typeface="Times New Roman"/>
                <a:sym typeface="Times New Roman"/>
              </a:rPr>
              <a:t>Co-facilitated training of 35 Young Advocate on Strategic Advocacy campaign across 7 Local Government of Kaduna state.</a:t>
            </a:r>
            <a:endParaRPr sz="1300" dirty="0">
              <a:solidFill>
                <a:schemeClr val="lt1"/>
              </a:solidFill>
              <a:latin typeface="Times New Roman"/>
              <a:ea typeface="Times New Roman"/>
              <a:cs typeface="Times New Roman"/>
              <a:sym typeface="Times New Roman"/>
            </a:endParaRPr>
          </a:p>
          <a:p>
            <a:pPr marL="457200" lvl="0" indent="-311150" algn="just" rtl="0">
              <a:lnSpc>
                <a:spcPct val="115000"/>
              </a:lnSpc>
              <a:spcBef>
                <a:spcPts val="0"/>
              </a:spcBef>
              <a:spcAft>
                <a:spcPts val="0"/>
              </a:spcAft>
              <a:buClr>
                <a:schemeClr val="lt1"/>
              </a:buClr>
              <a:buSzPts val="1300"/>
              <a:buFont typeface="Times New Roman"/>
              <a:buChar char="-"/>
            </a:pPr>
            <a:r>
              <a:rPr lang="en" sz="1300" dirty="0">
                <a:solidFill>
                  <a:schemeClr val="lt1"/>
                </a:solidFill>
                <a:latin typeface="Times New Roman"/>
                <a:ea typeface="Times New Roman"/>
                <a:cs typeface="Times New Roman"/>
                <a:sym typeface="Times New Roman"/>
              </a:rPr>
              <a:t>Reached 225 out of school adolescents and young people (AYP) capacity on HIV Prevention method in Jaji Igabi LGA of Kaduna State.</a:t>
            </a:r>
            <a:endParaRPr sz="1300" dirty="0">
              <a:solidFill>
                <a:schemeClr val="lt1"/>
              </a:solidFill>
              <a:latin typeface="Times New Roman"/>
              <a:ea typeface="Times New Roman"/>
              <a:cs typeface="Times New Roman"/>
              <a:sym typeface="Times New Roman"/>
            </a:endParaRPr>
          </a:p>
          <a:p>
            <a:pPr marL="457200" lvl="0" indent="-311150" algn="just" rtl="0">
              <a:lnSpc>
                <a:spcPct val="115000"/>
              </a:lnSpc>
              <a:spcBef>
                <a:spcPts val="0"/>
              </a:spcBef>
              <a:spcAft>
                <a:spcPts val="0"/>
              </a:spcAft>
              <a:buClr>
                <a:schemeClr val="lt1"/>
              </a:buClr>
              <a:buSzPts val="1300"/>
              <a:buFont typeface="Times New Roman"/>
              <a:buChar char="-"/>
            </a:pPr>
            <a:r>
              <a:rPr lang="en" sz="1300" dirty="0">
                <a:solidFill>
                  <a:schemeClr val="lt1"/>
                </a:solidFill>
                <a:latin typeface="Times New Roman"/>
                <a:ea typeface="Times New Roman"/>
                <a:cs typeface="Times New Roman"/>
                <a:sym typeface="Times New Roman"/>
              </a:rPr>
              <a:t>Reached 527 In-School adolescents and young people's capacity on Life Skills in Makarfi LGA of Kaduna State.</a:t>
            </a:r>
            <a:endParaRPr sz="1300" dirty="0">
              <a:solidFill>
                <a:schemeClr val="lt1"/>
              </a:solidFill>
              <a:latin typeface="Times New Roman"/>
              <a:ea typeface="Times New Roman"/>
              <a:cs typeface="Times New Roman"/>
              <a:sym typeface="Times New Roman"/>
            </a:endParaRPr>
          </a:p>
          <a:p>
            <a:pPr marL="457200" lvl="0" indent="-311150" algn="just" rtl="0">
              <a:lnSpc>
                <a:spcPct val="115000"/>
              </a:lnSpc>
              <a:spcBef>
                <a:spcPts val="0"/>
              </a:spcBef>
              <a:spcAft>
                <a:spcPts val="0"/>
              </a:spcAft>
              <a:buClr>
                <a:schemeClr val="lt1"/>
              </a:buClr>
              <a:buSzPts val="1300"/>
              <a:buFont typeface="Times New Roman"/>
              <a:buChar char="-"/>
            </a:pPr>
            <a:r>
              <a:rPr lang="en" sz="1300" dirty="0">
                <a:solidFill>
                  <a:schemeClr val="lt1"/>
                </a:solidFill>
                <a:latin typeface="Times New Roman"/>
                <a:ea typeface="Times New Roman"/>
                <a:cs typeface="Times New Roman"/>
                <a:sym typeface="Times New Roman"/>
              </a:rPr>
              <a:t>Reached 60 young people and youth   with Google digital skills and ICT software application skills across Kaduna North, South, Zaria, Chikun and Igabi LGA of Kaduna State.</a:t>
            </a:r>
            <a:endParaRPr sz="1300" dirty="0">
              <a:solidFill>
                <a:schemeClr val="lt1"/>
              </a:solidFill>
              <a:latin typeface="Times New Roman"/>
              <a:ea typeface="Times New Roman"/>
              <a:cs typeface="Times New Roman"/>
              <a:sym typeface="Times New Roman"/>
            </a:endParaRPr>
          </a:p>
          <a:p>
            <a:pPr marL="457200" lvl="0" indent="-311150" algn="just" rtl="0">
              <a:lnSpc>
                <a:spcPct val="115000"/>
              </a:lnSpc>
              <a:spcBef>
                <a:spcPts val="0"/>
              </a:spcBef>
              <a:spcAft>
                <a:spcPts val="0"/>
              </a:spcAft>
              <a:buClr>
                <a:schemeClr val="lt1"/>
              </a:buClr>
              <a:buSzPts val="1300"/>
              <a:buFont typeface="Times New Roman"/>
              <a:buChar char="-"/>
            </a:pPr>
            <a:r>
              <a:rPr lang="en" sz="1300" dirty="0">
                <a:solidFill>
                  <a:schemeClr val="lt1"/>
                </a:solidFill>
                <a:latin typeface="Times New Roman"/>
                <a:ea typeface="Times New Roman"/>
                <a:cs typeface="Times New Roman"/>
                <a:sym typeface="Times New Roman"/>
              </a:rPr>
              <a:t>Through funding by UNICEF supported participation of 21 adolescents and young people for African Youth Academy.</a:t>
            </a:r>
            <a:endParaRPr sz="1300" dirty="0">
              <a:solidFill>
                <a:schemeClr val="lt1"/>
              </a:solidFill>
              <a:latin typeface="Times New Roman"/>
              <a:ea typeface="Times New Roman"/>
              <a:cs typeface="Times New Roman"/>
              <a:sym typeface="Times New Roman"/>
            </a:endParaRPr>
          </a:p>
          <a:p>
            <a:pPr marL="457200" lvl="0" indent="-311150" algn="just" rtl="0">
              <a:lnSpc>
                <a:spcPct val="115000"/>
              </a:lnSpc>
              <a:spcBef>
                <a:spcPts val="0"/>
              </a:spcBef>
              <a:spcAft>
                <a:spcPts val="0"/>
              </a:spcAft>
              <a:buClr>
                <a:schemeClr val="lt1"/>
              </a:buClr>
              <a:buSzPts val="1300"/>
              <a:buFont typeface="Times New Roman"/>
              <a:buChar char="-"/>
            </a:pPr>
            <a:r>
              <a:rPr lang="en" sz="1300" dirty="0">
                <a:solidFill>
                  <a:schemeClr val="lt1"/>
                </a:solidFill>
                <a:latin typeface="Times New Roman"/>
                <a:ea typeface="Times New Roman"/>
                <a:cs typeface="Times New Roman"/>
                <a:sym typeface="Times New Roman"/>
              </a:rPr>
              <a:t>Reached 140 adolescents’ girls and young women with comprehensive Sexual Reproductive Health and Rights (SRHR) information and services through ongoing project #PADAGIRL in Romi Chikun LGA Kaduna State.</a:t>
            </a:r>
            <a:endParaRPr sz="1300" dirty="0">
              <a:solidFill>
                <a:schemeClr val="lt1"/>
              </a:solidFill>
              <a:latin typeface="Times New Roman"/>
              <a:ea typeface="Times New Roman"/>
              <a:cs typeface="Times New Roman"/>
              <a:sym typeface="Times New Roman"/>
            </a:endParaRPr>
          </a:p>
          <a:p>
            <a:pPr marL="457200" lvl="0" indent="0" algn="just" rtl="0">
              <a:spcBef>
                <a:spcPts val="0"/>
              </a:spcBef>
              <a:spcAft>
                <a:spcPts val="0"/>
              </a:spcAft>
              <a:buNone/>
            </a:pPr>
            <a:endParaRPr sz="1300" dirty="0">
              <a:solidFill>
                <a:schemeClr val="lt1"/>
              </a:solidFill>
              <a:latin typeface="Times New Roman"/>
              <a:ea typeface="Times New Roman"/>
              <a:cs typeface="Times New Roman"/>
              <a:sym typeface="Times New Roman"/>
            </a:endParaRPr>
          </a:p>
          <a:p>
            <a:pPr marL="457200" lvl="0" indent="0" algn="just" rtl="0">
              <a:lnSpc>
                <a:spcPct val="115000"/>
              </a:lnSpc>
              <a:spcBef>
                <a:spcPts val="1200"/>
              </a:spcBef>
              <a:spcAft>
                <a:spcPts val="0"/>
              </a:spcAft>
              <a:buNone/>
            </a:pPr>
            <a:endParaRPr sz="1300" dirty="0">
              <a:solidFill>
                <a:schemeClr val="lt1"/>
              </a:solidFill>
              <a:latin typeface="Times New Roman"/>
              <a:ea typeface="Times New Roman"/>
              <a:cs typeface="Times New Roman"/>
              <a:sym typeface="Times New Roman"/>
            </a:endParaRPr>
          </a:p>
          <a:p>
            <a:pPr marL="0" lvl="0" indent="0" algn="just" rtl="0">
              <a:spcBef>
                <a:spcPts val="1200"/>
              </a:spcBef>
              <a:spcAft>
                <a:spcPts val="0"/>
              </a:spcAft>
              <a:buNone/>
            </a:pPr>
            <a:endParaRPr sz="1300" dirty="0">
              <a:solidFill>
                <a:schemeClr val="lt1"/>
              </a:solidFill>
              <a:latin typeface="Times New Roman"/>
              <a:ea typeface="Times New Roman"/>
              <a:cs typeface="Times New Roman"/>
              <a:sym typeface="Times New Roman"/>
            </a:endParaRPr>
          </a:p>
        </p:txBody>
      </p:sp>
      <p:pic>
        <p:nvPicPr>
          <p:cNvPr id="254" name="Google Shape;254;p31"/>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73"/>
        <p:cNvGrpSpPr/>
        <p:nvPr/>
      </p:nvGrpSpPr>
      <p:grpSpPr>
        <a:xfrm>
          <a:off x="0" y="0"/>
          <a:ext cx="0" cy="0"/>
          <a:chOff x="0" y="0"/>
          <a:chExt cx="0" cy="0"/>
        </a:xfrm>
      </p:grpSpPr>
      <p:sp>
        <p:nvSpPr>
          <p:cNvPr id="74" name="Google Shape;74;p14"/>
          <p:cNvSpPr/>
          <p:nvPr/>
        </p:nvSpPr>
        <p:spPr>
          <a:xfrm>
            <a:off x="-11175" y="-22375"/>
            <a:ext cx="9144000" cy="9018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75" name="Google Shape;75;p14"/>
          <p:cNvSpPr txBox="1">
            <a:spLocks noGrp="1"/>
          </p:cNvSpPr>
          <p:nvPr>
            <p:ph type="title"/>
          </p:nvPr>
        </p:nvSpPr>
        <p:spPr>
          <a:xfrm>
            <a:off x="228000" y="-133375"/>
            <a:ext cx="36873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PROFILE </a:t>
            </a:r>
            <a:endParaRPr b="1"/>
          </a:p>
        </p:txBody>
      </p:sp>
      <p:sp>
        <p:nvSpPr>
          <p:cNvPr id="76" name="Google Shape;76;p14"/>
          <p:cNvSpPr txBox="1"/>
          <p:nvPr/>
        </p:nvSpPr>
        <p:spPr>
          <a:xfrm>
            <a:off x="228000" y="934925"/>
            <a:ext cx="8688000" cy="4448400"/>
          </a:xfrm>
          <a:prstGeom prst="rect">
            <a:avLst/>
          </a:prstGeom>
          <a:noFill/>
          <a:ln>
            <a:noFill/>
          </a:ln>
        </p:spPr>
        <p:txBody>
          <a:bodyPr spcFirstLastPara="1" wrap="square" lIns="91425" tIns="91425" rIns="91425" bIns="91425" anchor="ctr" anchorCtr="0">
            <a:noAutofit/>
          </a:bodyPr>
          <a:lstStyle/>
          <a:p>
            <a:pPr marL="0" lvl="0" indent="0" algn="just" rtl="0">
              <a:lnSpc>
                <a:spcPct val="115000"/>
              </a:lnSpc>
              <a:spcBef>
                <a:spcPts val="1200"/>
              </a:spcBef>
              <a:spcAft>
                <a:spcPts val="0"/>
              </a:spcAft>
              <a:buNone/>
            </a:pPr>
            <a:r>
              <a:rPr lang="en" dirty="0">
                <a:solidFill>
                  <a:srgbClr val="FAFAFA"/>
                </a:solidFill>
                <a:latin typeface="Times New Roman"/>
                <a:ea typeface="Times New Roman"/>
                <a:cs typeface="Times New Roman"/>
                <a:sym typeface="Times New Roman"/>
              </a:rPr>
              <a:t>African network of adolescent and young person's development (ANAYD) is a regional organization working for and with adolescents and young people in their diversities which include ( adolescents girls and young women (AGYW), adolescents and young people living with HIV (AYPLHIV), young key populations (YKPs) and young people living with disabilities (YPLWD))  both infected or affected with  HIV, Tuberculosis and Malaria. It was form 2015 in Nigeria, but properly inaugurated on 29th September 2017.  It is established and saddled with the responsibility to facilitate the provision of "Educational Development", " Digital and Socio-Economic Development", "Treatment, Care and Support services to adolescents and young people; to equip  them with adequate capacity and skills and information on HIV, Tuberculosis, Malaria, sexual, reproductive health and rights (SRHR) so as  to prevent further spread of HIV, Tuberculosis, STI and other related Health disease among adolescents and young people, and the general population. We strive to promote adolescents and young people’s access to services in a manner that is youth friendly and of good quality. ANAYD is still growing and involving significantly against all odds.  besides that it has it officials, and today ANAYD is part of the success story in fight against HIV/AIDS, SRHR,GBV and other related health cases among adolescent and young people  in Nigeria and  Africa.</a:t>
            </a:r>
            <a:endParaRPr dirty="0">
              <a:solidFill>
                <a:srgbClr val="FAFAFA"/>
              </a:solidFill>
              <a:latin typeface="Times New Roman"/>
              <a:ea typeface="Times New Roman"/>
              <a:cs typeface="Times New Roman"/>
              <a:sym typeface="Times New Roman"/>
            </a:endParaRPr>
          </a:p>
          <a:p>
            <a:pPr marL="0" lvl="0" indent="0" algn="l" rtl="0">
              <a:lnSpc>
                <a:spcPct val="115000"/>
              </a:lnSpc>
              <a:spcBef>
                <a:spcPts val="1200"/>
              </a:spcBef>
              <a:spcAft>
                <a:spcPts val="1000"/>
              </a:spcAft>
              <a:buNone/>
            </a:pPr>
            <a:endParaRPr sz="2100" b="1" i="1" dirty="0">
              <a:solidFill>
                <a:srgbClr val="FAFAFA"/>
              </a:solidFill>
              <a:latin typeface="Roboto"/>
              <a:ea typeface="Roboto"/>
              <a:cs typeface="Roboto"/>
              <a:sym typeface="Roboto"/>
            </a:endParaRPr>
          </a:p>
        </p:txBody>
      </p:sp>
      <p:pic>
        <p:nvPicPr>
          <p:cNvPr id="77" name="Google Shape;77;p14"/>
          <p:cNvPicPr preferRelativeResize="0"/>
          <p:nvPr/>
        </p:nvPicPr>
        <p:blipFill>
          <a:blip r:embed="rId3">
            <a:alphaModFix/>
          </a:blip>
          <a:stretch>
            <a:fillRect/>
          </a:stretch>
        </p:blipFill>
        <p:spPr>
          <a:xfrm>
            <a:off x="8312550" y="140062"/>
            <a:ext cx="603449" cy="5769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pic>
        <p:nvPicPr>
          <p:cNvPr id="259" name="Google Shape;259;p32"/>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260" name="Google Shape;260;p32"/>
          <p:cNvSpPr txBox="1">
            <a:spLocks noGrp="1"/>
          </p:cNvSpPr>
          <p:nvPr>
            <p:ph type="title"/>
          </p:nvPr>
        </p:nvSpPr>
        <p:spPr>
          <a:xfrm>
            <a:off x="421875" y="207650"/>
            <a:ext cx="76671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1300" b="1">
                <a:latin typeface="Times New Roman"/>
                <a:ea typeface="Times New Roman"/>
                <a:cs typeface="Times New Roman"/>
                <a:sym typeface="Times New Roman"/>
              </a:rPr>
              <a:t>PICS: </a:t>
            </a:r>
            <a:r>
              <a:rPr lang="en" sz="1300" b="1">
                <a:solidFill>
                  <a:srgbClr val="1D9BF0"/>
                </a:solidFill>
                <a:highlight>
                  <a:srgbClr val="FFFFFF"/>
                </a:highlight>
                <a:uFill>
                  <a:noFill/>
                </a:uFill>
                <a:hlinkClick r:id="rId4">
                  <a:extLst>
                    <a:ext uri="{A12FA001-AC4F-418D-AE19-62706E023703}">
                      <ahyp:hlinkClr xmlns:ahyp="http://schemas.microsoft.com/office/drawing/2018/hyperlinkcolor" val="tx"/>
                    </a:ext>
                  </a:extLst>
                </a:hlinkClick>
              </a:rPr>
              <a:t>#AIDS2022</a:t>
            </a:r>
            <a:r>
              <a:rPr lang="en" sz="1300" b="1">
                <a:solidFill>
                  <a:srgbClr val="0F1419"/>
                </a:solidFill>
                <a:highlight>
                  <a:srgbClr val="FFFFFF"/>
                </a:highlight>
              </a:rPr>
              <a:t> Conference  Virtual Hub in Nigeria, funded by</a:t>
            </a:r>
            <a:r>
              <a:rPr lang="en" sz="1300" b="1">
                <a:solidFill>
                  <a:srgbClr val="0F1419"/>
                </a:solidFill>
                <a:highlight>
                  <a:srgbClr val="FFFFFF"/>
                </a:highlight>
                <a:uFill>
                  <a:noFill/>
                </a:uFill>
                <a:hlinkClick r:id="rId5">
                  <a:extLst>
                    <a:ext uri="{A12FA001-AC4F-418D-AE19-62706E023703}">
                      <ahyp:hlinkClr xmlns:ahyp="http://schemas.microsoft.com/office/drawing/2018/hyperlinkcolor" val="tx"/>
                    </a:ext>
                  </a:extLst>
                </a:hlinkClick>
              </a:rPr>
              <a:t> </a:t>
            </a:r>
            <a:r>
              <a:rPr lang="en" sz="1300" b="1">
                <a:solidFill>
                  <a:srgbClr val="1D9BF0"/>
                </a:solidFill>
                <a:highlight>
                  <a:srgbClr val="FFFFFF"/>
                </a:highlight>
                <a:uFill>
                  <a:noFill/>
                </a:uFill>
                <a:hlinkClick r:id="rId5">
                  <a:extLst>
                    <a:ext uri="{A12FA001-AC4F-418D-AE19-62706E023703}">
                      <ahyp:hlinkClr xmlns:ahyp="http://schemas.microsoft.com/office/drawing/2018/hyperlinkcolor" val="tx"/>
                    </a:ext>
                  </a:extLst>
                </a:hlinkClick>
              </a:rPr>
              <a:t>@Yplus_global</a:t>
            </a:r>
            <a:r>
              <a:rPr lang="en" sz="1300" b="1">
                <a:solidFill>
                  <a:srgbClr val="0F1419"/>
                </a:solidFill>
                <a:highlight>
                  <a:srgbClr val="FFFFFF"/>
                </a:highlight>
              </a:rPr>
              <a:t> implemented by</a:t>
            </a:r>
            <a:r>
              <a:rPr lang="en" sz="1300" b="1">
                <a:solidFill>
                  <a:srgbClr val="0F1419"/>
                </a:solidFill>
                <a:highlight>
                  <a:srgbClr val="FFFFFF"/>
                </a:highlight>
                <a:uFill>
                  <a:noFill/>
                </a:uFill>
                <a:hlinkClick r:id="rId6">
                  <a:extLst>
                    <a:ext uri="{A12FA001-AC4F-418D-AE19-62706E023703}">
                      <ahyp:hlinkClr xmlns:ahyp="http://schemas.microsoft.com/office/drawing/2018/hyperlinkcolor" val="tx"/>
                    </a:ext>
                  </a:extLst>
                </a:hlinkClick>
              </a:rPr>
              <a:t> </a:t>
            </a:r>
            <a:r>
              <a:rPr lang="en" sz="1300" b="1">
                <a:solidFill>
                  <a:srgbClr val="1D9BF0"/>
                </a:solidFill>
                <a:highlight>
                  <a:srgbClr val="FFFFFF"/>
                </a:highlight>
                <a:uFill>
                  <a:noFill/>
                </a:uFill>
                <a:hlinkClick r:id="rId6">
                  <a:extLst>
                    <a:ext uri="{A12FA001-AC4F-418D-AE19-62706E023703}">
                      <ahyp:hlinkClr xmlns:ahyp="http://schemas.microsoft.com/office/drawing/2018/hyperlinkcolor" val="tx"/>
                    </a:ext>
                  </a:extLst>
                </a:hlinkClick>
              </a:rPr>
              <a:t>@ANAYD_Africa</a:t>
            </a:r>
            <a:r>
              <a:rPr lang="en" sz="1300" b="1">
                <a:solidFill>
                  <a:srgbClr val="0F1419"/>
                </a:solidFill>
                <a:highlight>
                  <a:srgbClr val="FFFFFF"/>
                </a:highlight>
              </a:rPr>
              <a:t>.</a:t>
            </a:r>
            <a:endParaRPr sz="1300" b="1"/>
          </a:p>
        </p:txBody>
      </p:sp>
      <p:pic>
        <p:nvPicPr>
          <p:cNvPr id="261" name="Google Shape;261;p32"/>
          <p:cNvPicPr preferRelativeResize="0"/>
          <p:nvPr/>
        </p:nvPicPr>
        <p:blipFill>
          <a:blip r:embed="rId7">
            <a:alphaModFix/>
          </a:blip>
          <a:stretch>
            <a:fillRect/>
          </a:stretch>
        </p:blipFill>
        <p:spPr>
          <a:xfrm>
            <a:off x="8312550" y="140062"/>
            <a:ext cx="603449" cy="576925"/>
          </a:xfrm>
          <a:prstGeom prst="rect">
            <a:avLst/>
          </a:prstGeom>
          <a:noFill/>
          <a:ln>
            <a:noFill/>
          </a:ln>
        </p:spPr>
      </p:pic>
      <p:pic>
        <p:nvPicPr>
          <p:cNvPr id="262" name="Google Shape;262;p32"/>
          <p:cNvPicPr preferRelativeResize="0"/>
          <p:nvPr/>
        </p:nvPicPr>
        <p:blipFill>
          <a:blip r:embed="rId8">
            <a:alphaModFix/>
          </a:blip>
          <a:stretch>
            <a:fillRect/>
          </a:stretch>
        </p:blipFill>
        <p:spPr>
          <a:xfrm>
            <a:off x="1988625" y="799263"/>
            <a:ext cx="5429251" cy="4071924"/>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pic>
        <p:nvPicPr>
          <p:cNvPr id="267" name="Google Shape;267;p33"/>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268" name="Google Shape;268;p33"/>
          <p:cNvSpPr txBox="1"/>
          <p:nvPr/>
        </p:nvSpPr>
        <p:spPr>
          <a:xfrm>
            <a:off x="171450" y="595325"/>
            <a:ext cx="8477400" cy="2930700"/>
          </a:xfrm>
          <a:prstGeom prst="rect">
            <a:avLst/>
          </a:prstGeom>
          <a:noFill/>
          <a:ln>
            <a:noFill/>
          </a:ln>
        </p:spPr>
        <p:txBody>
          <a:bodyPr spcFirstLastPara="1" wrap="square" lIns="91425" tIns="91425" rIns="91425" bIns="91425" anchor="t" anchorCtr="0">
            <a:noAutofit/>
          </a:bodyPr>
          <a:lstStyle/>
          <a:p>
            <a:pPr marL="457200" lvl="0" indent="-298450" algn="just" rtl="0">
              <a:lnSpc>
                <a:spcPct val="115000"/>
              </a:lnSpc>
              <a:spcBef>
                <a:spcPts val="1200"/>
              </a:spcBef>
              <a:spcAft>
                <a:spcPts val="0"/>
              </a:spcAft>
              <a:buClr>
                <a:schemeClr val="lt1"/>
              </a:buClr>
              <a:buSzPts val="1100"/>
              <a:buChar char="-"/>
            </a:pPr>
            <a:r>
              <a:rPr lang="en" sz="1100" dirty="0">
                <a:solidFill>
                  <a:schemeClr val="lt1"/>
                </a:solidFill>
              </a:rPr>
              <a:t>Hosted the first of its kind Leadership Summit in Kaduna State Nigeria on the 14th-15th December 2018 and Second edition 18th-19th December 2019 at Icare multipurpose Hall Kaduna State, which brought participations UN Agencies Heads of Office, Government Agencies Heads, Development Partners Heads and Civil Society Organization Heads in full attendance and 150 Youth delegates whose capacities were built across:</a:t>
            </a:r>
            <a:r>
              <a:rPr lang="en" sz="1100" dirty="0">
                <a:solidFill>
                  <a:schemeClr val="lt1"/>
                </a:solidFill>
                <a:highlight>
                  <a:srgbClr val="FFFFFF"/>
                </a:highlight>
              </a:rPr>
              <a:t> </a:t>
            </a:r>
            <a:r>
              <a:rPr lang="en" sz="1100" dirty="0">
                <a:solidFill>
                  <a:schemeClr val="lt1"/>
                </a:solidFill>
              </a:rPr>
              <a:t>Leadership, Management, Resource mobilization, Politics, Governance, Mentorship, Life Skills (Goal Settings, Decision making, Assertiveness and  Negotiation Skills)., Character Development, Entrepreneurship, Modeling and Fashion, Information Technology (IT), Health (Sexual Reproductive Health Education, HIV and Gender base Violence), Media Art and Entertainment.</a:t>
            </a:r>
            <a:endParaRPr sz="1100" dirty="0">
              <a:solidFill>
                <a:schemeClr val="lt1"/>
              </a:solidFill>
            </a:endParaRPr>
          </a:p>
          <a:p>
            <a:pPr marL="457200" lvl="0" indent="-298450" algn="just" rtl="0">
              <a:lnSpc>
                <a:spcPct val="115000"/>
              </a:lnSpc>
              <a:spcBef>
                <a:spcPts val="0"/>
              </a:spcBef>
              <a:spcAft>
                <a:spcPts val="0"/>
              </a:spcAft>
              <a:buClr>
                <a:schemeClr val="lt1"/>
              </a:buClr>
              <a:buSzPts val="1100"/>
              <a:buChar char="-"/>
            </a:pPr>
            <a:r>
              <a:rPr lang="en" sz="1100" dirty="0">
                <a:solidFill>
                  <a:schemeClr val="lt1"/>
                </a:solidFill>
              </a:rPr>
              <a:t>Set up first of its kind Kaduna Volunteer Hub to help provide job and career development opportunities for young people and youth, the is an online Whatsapp plartform that provide direct link for AYPs with government policy makers (Legislatives, Judiciary and Executive), MDAs, UN Agencies, Development partners, International partners, Global Fund, CSOs and Media personnel. so far one young person on the platform was able to get an IT job in Kenya which he has resume work in Nairobi, other many got opportunities for conference participation in Lesotho, Morocco, Egypt and various many in Nigeria. More so one young lady in March 2020 got selected to join the first ever Global Fund Youth Council.</a:t>
            </a:r>
            <a:endParaRPr sz="1100" dirty="0">
              <a:solidFill>
                <a:schemeClr val="lt1"/>
              </a:solidFill>
            </a:endParaRPr>
          </a:p>
          <a:p>
            <a:pPr marL="457200" lvl="0" indent="-298450" algn="just" rtl="0">
              <a:lnSpc>
                <a:spcPct val="115000"/>
              </a:lnSpc>
              <a:spcBef>
                <a:spcPts val="0"/>
              </a:spcBef>
              <a:spcAft>
                <a:spcPts val="0"/>
              </a:spcAft>
              <a:buClr>
                <a:schemeClr val="lt1"/>
              </a:buClr>
              <a:buSzPts val="1100"/>
              <a:buChar char="-"/>
            </a:pPr>
            <a:r>
              <a:rPr lang="en" sz="1100" dirty="0">
                <a:solidFill>
                  <a:schemeClr val="lt1"/>
                </a:solidFill>
              </a:rPr>
              <a:t>Collaborated with UNICEF Kaduna from 30th June to 2nd July 2020 to conduct a social media COVID-19 awareness and engagement campaign and giveaway for adolescents and youths in Nigeria towards promoting COVID-19 information and addressing misconceptions; Over 10000 young people got informed via social media and 3 young people with the highest likes and retweets won the context and got supported with 1000-naira data each.</a:t>
            </a:r>
            <a:endParaRPr sz="1100" dirty="0">
              <a:solidFill>
                <a:schemeClr val="lt1"/>
              </a:solidFill>
            </a:endParaRPr>
          </a:p>
          <a:p>
            <a:pPr marL="457200" lvl="0" indent="-298450" algn="just" rtl="0">
              <a:lnSpc>
                <a:spcPct val="115000"/>
              </a:lnSpc>
              <a:spcBef>
                <a:spcPts val="0"/>
              </a:spcBef>
              <a:spcAft>
                <a:spcPts val="0"/>
              </a:spcAft>
              <a:buClr>
                <a:schemeClr val="lt1"/>
              </a:buClr>
              <a:buSzPts val="1100"/>
              <a:buChar char="-"/>
            </a:pPr>
            <a:r>
              <a:rPr lang="en" sz="1100" dirty="0">
                <a:solidFill>
                  <a:schemeClr val="lt1"/>
                </a:solidFill>
              </a:rPr>
              <a:t>Collaborated with EANNASO on 28th August 2020 to host Anglophone Countries Adolescents and Young People Constituency consultation for development of Next Global Fund Strategy which resulted to position statement and recommendation by AYPs for global fund to take up in its next strategy.</a:t>
            </a:r>
            <a:endParaRPr sz="1100" dirty="0">
              <a:solidFill>
                <a:schemeClr val="lt1"/>
              </a:solidFill>
            </a:endParaRPr>
          </a:p>
          <a:p>
            <a:pPr marL="457200" lvl="0" indent="-298450" algn="just" rtl="0">
              <a:lnSpc>
                <a:spcPct val="115000"/>
              </a:lnSpc>
              <a:spcBef>
                <a:spcPts val="0"/>
              </a:spcBef>
              <a:spcAft>
                <a:spcPts val="0"/>
              </a:spcAft>
              <a:buClr>
                <a:schemeClr val="lt1"/>
              </a:buClr>
              <a:buSzPts val="1100"/>
              <a:buChar char="-"/>
            </a:pPr>
            <a:r>
              <a:rPr lang="en" sz="1100" dirty="0">
                <a:solidFill>
                  <a:schemeClr val="lt1"/>
                </a:solidFill>
              </a:rPr>
              <a:t>With partnership and support from NACA we engaged 15 young people in Abuja to review the National Prevention Plan (NPP) and developed a summarized version.</a:t>
            </a:r>
            <a:endParaRPr sz="1100" dirty="0">
              <a:solidFill>
                <a:schemeClr val="lt1"/>
              </a:solidFill>
            </a:endParaRPr>
          </a:p>
          <a:p>
            <a:pPr marL="457200" lvl="0" indent="-298450" algn="just" rtl="0">
              <a:lnSpc>
                <a:spcPct val="115000"/>
              </a:lnSpc>
              <a:spcBef>
                <a:spcPts val="0"/>
              </a:spcBef>
              <a:spcAft>
                <a:spcPts val="0"/>
              </a:spcAft>
              <a:buClr>
                <a:schemeClr val="lt1"/>
              </a:buClr>
              <a:buSzPts val="1100"/>
              <a:buChar char="-"/>
            </a:pPr>
            <a:r>
              <a:rPr lang="en" sz="1100" dirty="0">
                <a:solidFill>
                  <a:schemeClr val="lt1"/>
                </a:solidFill>
              </a:rPr>
              <a:t>Engaged in the UNAIDS Strategy Development consultation to give youth perspectives as a youth network member of UNAIDS West and Central Africa Technical Advisory Group on regional Humanitarian issues.</a:t>
            </a:r>
            <a:endParaRPr sz="1100" dirty="0">
              <a:solidFill>
                <a:schemeClr val="lt1"/>
              </a:solidFill>
            </a:endParaRPr>
          </a:p>
          <a:p>
            <a:pPr marL="457200" lvl="0" indent="0" algn="just" rtl="0">
              <a:lnSpc>
                <a:spcPct val="115000"/>
              </a:lnSpc>
              <a:spcBef>
                <a:spcPts val="1200"/>
              </a:spcBef>
              <a:spcAft>
                <a:spcPts val="0"/>
              </a:spcAft>
              <a:buNone/>
            </a:pPr>
            <a:endParaRPr sz="1100" dirty="0">
              <a:solidFill>
                <a:schemeClr val="lt1"/>
              </a:solidFill>
            </a:endParaRPr>
          </a:p>
          <a:p>
            <a:pPr marL="0" lvl="0" indent="0" algn="just" rtl="0">
              <a:spcBef>
                <a:spcPts val="0"/>
              </a:spcBef>
              <a:spcAft>
                <a:spcPts val="0"/>
              </a:spcAft>
              <a:buNone/>
            </a:pPr>
            <a:endParaRPr sz="1300" dirty="0">
              <a:solidFill>
                <a:schemeClr val="lt1"/>
              </a:solidFill>
              <a:latin typeface="Times New Roman"/>
              <a:ea typeface="Times New Roman"/>
              <a:cs typeface="Times New Roman"/>
              <a:sym typeface="Times New Roman"/>
            </a:endParaRPr>
          </a:p>
        </p:txBody>
      </p:sp>
      <p:pic>
        <p:nvPicPr>
          <p:cNvPr id="269" name="Google Shape;269;p33"/>
          <p:cNvPicPr preferRelativeResize="0"/>
          <p:nvPr/>
        </p:nvPicPr>
        <p:blipFill>
          <a:blip r:embed="rId4">
            <a:alphaModFix/>
          </a:blip>
          <a:stretch>
            <a:fillRect/>
          </a:stretch>
        </p:blipFill>
        <p:spPr>
          <a:xfrm>
            <a:off x="8384000" y="-33752"/>
            <a:ext cx="525975" cy="5028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pic>
        <p:nvPicPr>
          <p:cNvPr id="274" name="Google Shape;274;p34"/>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275" name="Google Shape;275;p34"/>
          <p:cNvSpPr/>
          <p:nvPr/>
        </p:nvSpPr>
        <p:spPr>
          <a:xfrm>
            <a:off x="647950" y="288325"/>
            <a:ext cx="5461800" cy="410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76" name="Google Shape;276;p34"/>
          <p:cNvSpPr txBox="1">
            <a:spLocks noGrp="1"/>
          </p:cNvSpPr>
          <p:nvPr>
            <p:ph type="title"/>
          </p:nvPr>
        </p:nvSpPr>
        <p:spPr>
          <a:xfrm>
            <a:off x="653650" y="267475"/>
            <a:ext cx="63363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1800" b="1" dirty="0">
                <a:latin typeface="Times New Roman"/>
                <a:ea typeface="Times New Roman"/>
                <a:cs typeface="Times New Roman"/>
                <a:sym typeface="Times New Roman"/>
              </a:rPr>
              <a:t>Policy Coordination Platform for Adolescents and Young People (AYP)</a:t>
            </a:r>
            <a:endParaRPr sz="4300" b="1" dirty="0"/>
          </a:p>
        </p:txBody>
      </p:sp>
      <p:sp>
        <p:nvSpPr>
          <p:cNvPr id="277" name="Google Shape;277;p34"/>
          <p:cNvSpPr txBox="1"/>
          <p:nvPr/>
        </p:nvSpPr>
        <p:spPr>
          <a:xfrm>
            <a:off x="219075" y="1238450"/>
            <a:ext cx="8477400" cy="25686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r>
              <a:rPr lang="en" sz="1300" dirty="0">
                <a:solidFill>
                  <a:schemeClr val="lt1"/>
                </a:solidFill>
                <a:latin typeface="Times New Roman"/>
                <a:ea typeface="Times New Roman"/>
                <a:cs typeface="Times New Roman"/>
                <a:sym typeface="Times New Roman"/>
              </a:rPr>
              <a:t>Collaborating to host International AIDS and STI Conference in Africa (ICASA 2021) Youth pre-conference at Durban International Conference Center (DICC) 5th December 2021 Durban South Africa which will see 200 in persons participation.</a:t>
            </a:r>
            <a:endParaRPr sz="1300" dirty="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300" dirty="0">
                <a:solidFill>
                  <a:schemeClr val="lt1"/>
                </a:solidFill>
                <a:latin typeface="Times New Roman"/>
                <a:ea typeface="Times New Roman"/>
                <a:cs typeface="Times New Roman"/>
                <a:sym typeface="Times New Roman"/>
              </a:rPr>
              <a:t>Collaborated to host the 7th Adolescents and Young People Pre-Conference for Civil Society Accountability Forum 11th November 2021 Barcelona Hotel Abuja which saw participation of over 200 in persons across Nigeria with support from PEPFAR, EVA, AHF etc.</a:t>
            </a:r>
            <a:endParaRPr sz="1300" dirty="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300" dirty="0">
                <a:solidFill>
                  <a:schemeClr val="lt1"/>
                </a:solidFill>
                <a:latin typeface="Times New Roman"/>
                <a:ea typeface="Times New Roman"/>
                <a:cs typeface="Times New Roman"/>
                <a:sym typeface="Times New Roman"/>
              </a:rPr>
              <a:t>Co-led and collaborated to host the 1st African Regional Adolescents Health and Development Pre-Conference on 18th August 2021 in Army Resource Center Abuja which saw participation of over 200 in persons and 500 Virtually across Nigeria, Uganda, Kenya, South Africa, Ghana, Senegal, Liberia, Cameroon etc with support from UNAIDS WCA, UNESCO, PEPFAR, UNFPA, UNICEF, WHO, AHF etc.</a:t>
            </a:r>
            <a:endParaRPr sz="1300" dirty="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300" dirty="0">
                <a:solidFill>
                  <a:schemeClr val="lt1"/>
                </a:solidFill>
                <a:latin typeface="Times New Roman"/>
                <a:ea typeface="Times New Roman"/>
                <a:cs typeface="Times New Roman"/>
                <a:sym typeface="Times New Roman"/>
              </a:rPr>
              <a:t>Led and hosted West and Central Africa Youth Regional Consultation for UN High Level meeting on HIV/AIDS on 14th April 2021 with participation of over 118 youth networks across the region and support from UNAIDS WCA regional office, Education as a Vaccine (EVA) and Journalist Against AIDS (JAIDS). Priorities of youths were harmonized into a position statement and submitted for mainstreaming into the global civil society advocacy ask on 2021 political Declaration.</a:t>
            </a:r>
            <a:endParaRPr sz="1300" dirty="0">
              <a:solidFill>
                <a:schemeClr val="lt1"/>
              </a:solidFill>
              <a:latin typeface="Times New Roman"/>
              <a:ea typeface="Times New Roman"/>
              <a:cs typeface="Times New Roman"/>
              <a:sym typeface="Times New Roman"/>
            </a:endParaRPr>
          </a:p>
          <a:p>
            <a:pPr marL="0" lvl="0" indent="0" algn="just" rtl="0">
              <a:spcBef>
                <a:spcPts val="1200"/>
              </a:spcBef>
              <a:spcAft>
                <a:spcPts val="0"/>
              </a:spcAft>
              <a:buNone/>
            </a:pPr>
            <a:endParaRPr sz="1300" dirty="0">
              <a:solidFill>
                <a:schemeClr val="lt1"/>
              </a:solidFill>
              <a:latin typeface="Times New Roman"/>
              <a:ea typeface="Times New Roman"/>
              <a:cs typeface="Times New Roman"/>
              <a:sym typeface="Times New Roman"/>
            </a:endParaRPr>
          </a:p>
        </p:txBody>
      </p:sp>
      <p:pic>
        <p:nvPicPr>
          <p:cNvPr id="278" name="Google Shape;278;p34"/>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pic>
        <p:nvPicPr>
          <p:cNvPr id="283" name="Google Shape;283;p35"/>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284" name="Google Shape;284;p35"/>
          <p:cNvSpPr/>
          <p:nvPr/>
        </p:nvSpPr>
        <p:spPr>
          <a:xfrm>
            <a:off x="647950" y="59725"/>
            <a:ext cx="5461800" cy="2976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85" name="Google Shape;285;p35"/>
          <p:cNvSpPr txBox="1">
            <a:spLocks noGrp="1"/>
          </p:cNvSpPr>
          <p:nvPr>
            <p:ph type="title"/>
          </p:nvPr>
        </p:nvSpPr>
        <p:spPr>
          <a:xfrm>
            <a:off x="647950" y="103475"/>
            <a:ext cx="63363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1800" b="1" dirty="0">
                <a:latin typeface="Times New Roman"/>
                <a:ea typeface="Times New Roman"/>
                <a:cs typeface="Times New Roman"/>
                <a:sym typeface="Times New Roman"/>
              </a:rPr>
              <a:t>Projects Executed both Past and Current</a:t>
            </a:r>
            <a:endParaRPr sz="4300" b="1" dirty="0"/>
          </a:p>
        </p:txBody>
      </p:sp>
      <p:sp>
        <p:nvSpPr>
          <p:cNvPr id="286" name="Google Shape;286;p35"/>
          <p:cNvSpPr txBox="1"/>
          <p:nvPr/>
        </p:nvSpPr>
        <p:spPr>
          <a:xfrm>
            <a:off x="183350" y="459800"/>
            <a:ext cx="8477400" cy="2568600"/>
          </a:xfrm>
          <a:prstGeom prst="rect">
            <a:avLst/>
          </a:prstGeom>
          <a:noFill/>
          <a:ln>
            <a:noFill/>
          </a:ln>
        </p:spPr>
        <p:txBody>
          <a:bodyPr spcFirstLastPara="1" wrap="square" lIns="91425" tIns="91425" rIns="91425" bIns="91425" anchor="t" anchorCtr="0">
            <a:noAutofit/>
          </a:bodyPr>
          <a:lstStyle/>
          <a:p>
            <a:pPr marL="457200" lvl="0" indent="-311150" algn="just" rtl="0">
              <a:lnSpc>
                <a:spcPct val="115000"/>
              </a:lnSpc>
              <a:spcBef>
                <a:spcPts val="1200"/>
              </a:spcBef>
              <a:spcAft>
                <a:spcPts val="0"/>
              </a:spcAft>
              <a:buClr>
                <a:schemeClr val="lt1"/>
              </a:buClr>
              <a:buSzPts val="1300"/>
              <a:buChar char="-"/>
            </a:pPr>
            <a:r>
              <a:rPr lang="en" sz="1300" dirty="0">
                <a:solidFill>
                  <a:schemeClr val="lt1"/>
                </a:solidFill>
              </a:rPr>
              <a:t>Currently Implementing a </a:t>
            </a:r>
            <a:r>
              <a:rPr lang="en" sz="1300" b="1" dirty="0">
                <a:solidFill>
                  <a:schemeClr val="lt1"/>
                </a:solidFill>
              </a:rPr>
              <a:t>USD 30,000</a:t>
            </a:r>
            <a:r>
              <a:rPr lang="en" sz="1300" dirty="0">
                <a:solidFill>
                  <a:schemeClr val="lt1"/>
                </a:solidFill>
              </a:rPr>
              <a:t> </a:t>
            </a:r>
            <a:r>
              <a:rPr lang="en" sz="1300" b="1" dirty="0">
                <a:solidFill>
                  <a:schemeClr val="lt1"/>
                </a:solidFill>
              </a:rPr>
              <a:t>(22,963,500 Naira)</a:t>
            </a:r>
            <a:r>
              <a:rPr lang="en" sz="1300" dirty="0">
                <a:solidFill>
                  <a:schemeClr val="lt1"/>
                </a:solidFill>
              </a:rPr>
              <a:t> grant supported by ISDAO for a 4 months (October 2023-January 2024). The Network initiative to improving key population friendly public healthcare service in Nigeria(</a:t>
            </a:r>
            <a:r>
              <a:rPr lang="en" sz="1300" b="1" dirty="0">
                <a:solidFill>
                  <a:schemeClr val="lt1"/>
                </a:solidFill>
              </a:rPr>
              <a:t>#Inclusivehealth4all). </a:t>
            </a:r>
            <a:r>
              <a:rPr lang="en" sz="1300" dirty="0">
                <a:solidFill>
                  <a:schemeClr val="lt1"/>
                </a:solidFill>
              </a:rPr>
              <a:t>The project is geared towards improving healthcare workers capacity to provide key population friendly service to adolescents and young people in their diversities in an integrated approach across 4 states namely (Anambra, Benue, Kaduna and Rivers).</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Implemented a </a:t>
            </a:r>
            <a:r>
              <a:rPr lang="en" sz="1300" b="1" dirty="0">
                <a:solidFill>
                  <a:schemeClr val="lt1"/>
                </a:solidFill>
              </a:rPr>
              <a:t>USD51,000 (23,500,000 Naira)</a:t>
            </a:r>
            <a:r>
              <a:rPr lang="en" sz="1300" dirty="0">
                <a:solidFill>
                  <a:schemeClr val="lt1"/>
                </a:solidFill>
              </a:rPr>
              <a:t> grant supported by Elizabeth Glaser Pediatric AIDS Foundation (EGPAF) for 6 months (April -September 2023). The  Social Networking Testing (SNT) Project is Strategy 1 under the ongoing AP3 Project which aims at reaching about 71,000 adolescents and young people in their diversities with HIV Testing Service across 9 Local Government Areas of 3 state namely (Benue, Lagos and Rivers state) in Nigeria.</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Implemented a </a:t>
            </a:r>
            <a:r>
              <a:rPr lang="en" sz="1300" b="1" dirty="0">
                <a:solidFill>
                  <a:schemeClr val="lt1"/>
                </a:solidFill>
              </a:rPr>
              <a:t>USD 6,400 (2,841,600)</a:t>
            </a:r>
            <a:r>
              <a:rPr lang="en" sz="1300" dirty="0">
                <a:solidFill>
                  <a:schemeClr val="lt1"/>
                </a:solidFill>
              </a:rPr>
              <a:t> grant supported by Global Network of Young People Living with HIV (Y+) for 6 months (June-December 2023) Young Emerging Leaders Project in Nigeria.</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Hosted PATA YOUTH SUMMIT 2022 Virtual Hub to support meaningful participation of 29 adolescents and young people in their diversities on 21</a:t>
            </a:r>
            <a:r>
              <a:rPr lang="en" sz="1300" baseline="30000" dirty="0">
                <a:solidFill>
                  <a:schemeClr val="lt1"/>
                </a:solidFill>
              </a:rPr>
              <a:t>st</a:t>
            </a:r>
            <a:r>
              <a:rPr lang="en" sz="1300" dirty="0">
                <a:solidFill>
                  <a:schemeClr val="lt1"/>
                </a:solidFill>
              </a:rPr>
              <a:t> to 23</a:t>
            </a:r>
            <a:r>
              <a:rPr lang="en" sz="1300" baseline="30000" dirty="0">
                <a:solidFill>
                  <a:schemeClr val="lt1"/>
                </a:solidFill>
              </a:rPr>
              <a:t>rd</a:t>
            </a:r>
            <a:r>
              <a:rPr lang="en" sz="1300" dirty="0">
                <a:solidFill>
                  <a:schemeClr val="lt1"/>
                </a:solidFill>
              </a:rPr>
              <a:t> November 2022 with </a:t>
            </a:r>
            <a:r>
              <a:rPr lang="en" sz="1300" b="1" dirty="0">
                <a:solidFill>
                  <a:schemeClr val="lt1"/>
                </a:solidFill>
              </a:rPr>
              <a:t>4800 USD (2,126,400) </a:t>
            </a:r>
            <a:r>
              <a:rPr lang="en" sz="1300" dirty="0">
                <a:solidFill>
                  <a:schemeClr val="lt1"/>
                </a:solidFill>
              </a:rPr>
              <a:t>support from Global Network of Young People Living with HIV (Y+ Global).</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Implemented  1 Month (1</a:t>
            </a:r>
            <a:r>
              <a:rPr lang="en" sz="1300" baseline="30000" dirty="0">
                <a:solidFill>
                  <a:schemeClr val="lt1"/>
                </a:solidFill>
              </a:rPr>
              <a:t>st</a:t>
            </a:r>
            <a:r>
              <a:rPr lang="en" sz="1300" dirty="0">
                <a:solidFill>
                  <a:schemeClr val="lt1"/>
                </a:solidFill>
              </a:rPr>
              <a:t>-30</a:t>
            </a:r>
            <a:r>
              <a:rPr lang="en" sz="1300" baseline="30000" dirty="0">
                <a:solidFill>
                  <a:schemeClr val="lt1"/>
                </a:solidFill>
              </a:rPr>
              <a:t>th</a:t>
            </a:r>
            <a:r>
              <a:rPr lang="en" sz="1300" dirty="0">
                <a:solidFill>
                  <a:schemeClr val="lt1"/>
                </a:solidFill>
              </a:rPr>
              <a:t> September 2022) Education Save Life Campaign with </a:t>
            </a:r>
            <a:r>
              <a:rPr lang="en" sz="1300" b="1" dirty="0">
                <a:solidFill>
                  <a:schemeClr val="lt1"/>
                </a:solidFill>
              </a:rPr>
              <a:t>3,614 USD</a:t>
            </a:r>
            <a:r>
              <a:rPr lang="en" sz="1300" dirty="0">
                <a:solidFill>
                  <a:schemeClr val="lt1"/>
                </a:solidFill>
              </a:rPr>
              <a:t> (1, 572,090 funding support from UNESCO.</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Implemented a 10,000USD (4,100,000 Naira) grant by International AIDS Society (IAS) for 12 months project (January 2022-December 2022). aim at achieving the Implementation of advocacy strategies to build and/or support HIV cure research in Nigeria, build advocacy networks and promote access to HIV cure education and information for clients, advocates and healthcare and healthcare providers in Lagos and Kaduna State Nigeria.</a:t>
            </a:r>
            <a:endParaRPr sz="1300" dirty="0">
              <a:solidFill>
                <a:schemeClr val="lt1"/>
              </a:solidFill>
            </a:endParaRPr>
          </a:p>
          <a:p>
            <a:pPr marL="0" lvl="0" indent="0" algn="just" rtl="0">
              <a:spcBef>
                <a:spcPts val="0"/>
              </a:spcBef>
              <a:spcAft>
                <a:spcPts val="0"/>
              </a:spcAft>
              <a:buNone/>
            </a:pPr>
            <a:endParaRPr sz="1300" dirty="0">
              <a:solidFill>
                <a:schemeClr val="lt1"/>
              </a:solidFill>
              <a:latin typeface="Times New Roman"/>
              <a:ea typeface="Times New Roman"/>
              <a:cs typeface="Times New Roman"/>
              <a:sym typeface="Times New Roman"/>
            </a:endParaRPr>
          </a:p>
        </p:txBody>
      </p:sp>
      <p:pic>
        <p:nvPicPr>
          <p:cNvPr id="287" name="Google Shape;287;p35"/>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36"/>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293" name="Google Shape;293;p36"/>
          <p:cNvSpPr txBox="1"/>
          <p:nvPr/>
        </p:nvSpPr>
        <p:spPr>
          <a:xfrm>
            <a:off x="183350" y="459800"/>
            <a:ext cx="8477400" cy="2568600"/>
          </a:xfrm>
          <a:prstGeom prst="rect">
            <a:avLst/>
          </a:prstGeom>
          <a:noFill/>
          <a:ln>
            <a:noFill/>
          </a:ln>
        </p:spPr>
        <p:txBody>
          <a:bodyPr spcFirstLastPara="1" wrap="square" lIns="91425" tIns="91425" rIns="91425" bIns="91425" anchor="t" anchorCtr="0">
            <a:noAutofit/>
          </a:bodyPr>
          <a:lstStyle/>
          <a:p>
            <a:pPr marL="457200" lvl="0" indent="-311150" algn="just" rtl="0">
              <a:lnSpc>
                <a:spcPct val="115000"/>
              </a:lnSpc>
              <a:spcBef>
                <a:spcPts val="1200"/>
              </a:spcBef>
              <a:spcAft>
                <a:spcPts val="0"/>
              </a:spcAft>
              <a:buClr>
                <a:schemeClr val="lt1"/>
              </a:buClr>
              <a:buSzPts val="1300"/>
              <a:buChar char="-"/>
            </a:pPr>
            <a:r>
              <a:rPr lang="en" sz="1300">
                <a:solidFill>
                  <a:schemeClr val="lt1"/>
                </a:solidFill>
              </a:rPr>
              <a:t>Implemented a 5,110USD (2,095,100 Naira) for a 6months (November 2021 -April 2022) “Social AID Fund Project 2.0" in Nigeria with funding support from Global Network of Young People Living with HIV (Y+) and UNIADS Global Office. The phase two project aim at conducting a situation analysis report on COVID-19 Economic IMPACT amongst adolescents and young people living with HIV and young key populations. Also providing support worth 600USD each for 6 persons 1 each from (AYPLHIV, YFSW, YPWID, AGYW, Young Positive Mothers and YLGBTQI) for economic empowerment through skill acquisition and providing them start up pack to start their business and put the skills into work across Nigeria namely (Abia, Anambra, Akwa Ibom, Kaduna, Oyo,and Taraba) the project commences November 2021 to April 2022.</a:t>
            </a:r>
            <a:endParaRPr sz="130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a:solidFill>
                  <a:schemeClr val="lt1"/>
                </a:solidFill>
              </a:rPr>
              <a:t>Currently implementating a 12month (March 2021-February 2022) 100,000USD (38, 500,000 Naira) grant UNAIDS supported project in 3 Countries Nigeria, Senegal and Liberia, title: Strengthening Community Response on HIV for adolescents and young people in west and central Africa with ANAYD serving as the Implementing partner for Nigeria to work in Benue and Akwa Ibom States.</a:t>
            </a:r>
            <a:endParaRPr sz="130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a:solidFill>
                  <a:schemeClr val="lt1"/>
                </a:solidFill>
              </a:rPr>
              <a:t>Implemented a 3months (July-September 2022) $6,288 (2,735,280) grant HIV Self Testing Demand Side Financing (DSF) For HIV Self-Testing Online Demand Side Financing. Currently, the project is at a phase of Demand Side Financing (DSF) for HIVST kit distribution towards achieving the Total Market Approach (TMA) to sustainability in Nigeria. ANAYD remains a key implementing partner with JHPIEGO on the extended STARIII #DSF4HIVST intervention in the four (4) coverage states which include: Akwa-Ibom, Lagos, Rivers and FCT Abuja.</a:t>
            </a:r>
            <a:endParaRPr sz="130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a:solidFill>
                  <a:schemeClr val="lt1"/>
                </a:solidFill>
              </a:rPr>
              <a:t>Hosted AIDS2022 Conference Virtual Hub to support meaningful participation of 17 adolescents and young people in their diversities on 28</a:t>
            </a:r>
            <a:r>
              <a:rPr lang="en" sz="1300" baseline="30000">
                <a:solidFill>
                  <a:schemeClr val="lt1"/>
                </a:solidFill>
              </a:rPr>
              <a:t>th</a:t>
            </a:r>
            <a:r>
              <a:rPr lang="en" sz="1300">
                <a:solidFill>
                  <a:schemeClr val="lt1"/>
                </a:solidFill>
              </a:rPr>
              <a:t> July-2</a:t>
            </a:r>
            <a:r>
              <a:rPr lang="en" sz="1300" baseline="30000">
                <a:solidFill>
                  <a:schemeClr val="lt1"/>
                </a:solidFill>
              </a:rPr>
              <a:t>nd</a:t>
            </a:r>
            <a:r>
              <a:rPr lang="en" sz="1300">
                <a:solidFill>
                  <a:schemeClr val="lt1"/>
                </a:solidFill>
              </a:rPr>
              <a:t> August 2022 </a:t>
            </a:r>
            <a:r>
              <a:rPr lang="en" sz="1300" b="1">
                <a:solidFill>
                  <a:schemeClr val="lt1"/>
                </a:solidFill>
              </a:rPr>
              <a:t>with 3000 USD (1,245,020) </a:t>
            </a:r>
            <a:r>
              <a:rPr lang="en" sz="1300">
                <a:solidFill>
                  <a:schemeClr val="lt1"/>
                </a:solidFill>
              </a:rPr>
              <a:t>support from Global Network of Young People Living with HIV (Y+ Global).</a:t>
            </a:r>
            <a:endParaRPr sz="1300">
              <a:solidFill>
                <a:schemeClr val="lt1"/>
              </a:solidFill>
            </a:endParaRPr>
          </a:p>
          <a:p>
            <a:pPr marL="0" lvl="0" indent="0" algn="just" rtl="0">
              <a:spcBef>
                <a:spcPts val="1200"/>
              </a:spcBef>
              <a:spcAft>
                <a:spcPts val="0"/>
              </a:spcAft>
              <a:buNone/>
            </a:pPr>
            <a:endParaRPr sz="1300">
              <a:solidFill>
                <a:schemeClr val="lt1"/>
              </a:solidFill>
            </a:endParaRPr>
          </a:p>
        </p:txBody>
      </p:sp>
      <p:pic>
        <p:nvPicPr>
          <p:cNvPr id="294" name="Google Shape;294;p36"/>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pic>
        <p:nvPicPr>
          <p:cNvPr id="299" name="Google Shape;299;p37"/>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300" name="Google Shape;300;p37"/>
          <p:cNvSpPr txBox="1"/>
          <p:nvPr/>
        </p:nvSpPr>
        <p:spPr>
          <a:xfrm>
            <a:off x="183350" y="459800"/>
            <a:ext cx="8477400" cy="2568600"/>
          </a:xfrm>
          <a:prstGeom prst="rect">
            <a:avLst/>
          </a:prstGeom>
          <a:noFill/>
          <a:ln>
            <a:noFill/>
          </a:ln>
        </p:spPr>
        <p:txBody>
          <a:bodyPr spcFirstLastPara="1" wrap="square" lIns="91425" tIns="91425" rIns="91425" bIns="91425" anchor="t" anchorCtr="0">
            <a:noAutofit/>
          </a:bodyPr>
          <a:lstStyle/>
          <a:p>
            <a:pPr marL="457200" lvl="0" indent="-311150" algn="just" rtl="0">
              <a:lnSpc>
                <a:spcPct val="115000"/>
              </a:lnSpc>
              <a:spcBef>
                <a:spcPts val="1200"/>
              </a:spcBef>
              <a:spcAft>
                <a:spcPts val="0"/>
              </a:spcAft>
              <a:buClr>
                <a:schemeClr val="lt1"/>
              </a:buClr>
              <a:buSzPts val="1300"/>
              <a:buChar char="-"/>
            </a:pPr>
            <a:r>
              <a:rPr lang="en" sz="1300" dirty="0">
                <a:solidFill>
                  <a:schemeClr val="lt1"/>
                </a:solidFill>
              </a:rPr>
              <a:t>Implemented a 7months (20th September 2021-30th March 2022) HIV Self Testing Project in Lagos State of 57,205USD (23,556,300 Naira) JHPIEGO grant aim at generating demand creation and HIV Self Testing Service uptake and optimization for a target of 30,0000 adolescents and young people in their diversities. A total of 18,500 persons were reached with HIVST information while 18,500 HIVSTK have been distributed to AYP and results reported comprising 8, 797 males and 9,703 females. A total of 159 reactive results were reported with 137 confirmed cases: confirmed positive males 42 and females 69, while confirmed negative males 15 and 11 females.</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Implemented a 15months (April 2021-June 2022) research project of 72,532USD (27,562,160 Naira) grant UNAIDS HQ supported in partnership with Institution of public health Obafemi Awolowo University Ibadan. Title: Studying Social, Economic, and Health COVID-19 impact on adolescents’ girls and young women living with HIV. The research projects focus on reaching divers AGYWLHIV such as Female sex workers, migrants, refugees, Transgender, Living with disabilities in 6 states across 6 geopolitical zone of Nigeria with a total target of 480 for each 5 sub population groups and 2,400 in total.</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Implemented Global Fund COVID-19 Response Mechanism (C19RM) Technical Assistant 12,000USD (4,560,000 Naira) Grant for Adolescents and Young People project; across 3 geopolitical zones and 3 states (Anambra, Rivers and Lagos States in Nigeria from April 2021 to June 2021. aim at promoting AYP knowledge of global fund and COVID-19 response mechanism, define priorities for adolescents and young people in their diversities in the C19RM process and Support AYPs meaningful involvement in priority setting and ensure priorities identified are mainstreamed into Nigeria COVID-19 Response Mechanism Grant Application. A total of95 persons (69 AYPs and 26 stakeholders) have been reached with knowledge C19RM, 12 AYPs empowered and supported to engage in C19RM Nigeria grant application for 2021-2023 process with their priorities captured. </a:t>
            </a:r>
            <a:endParaRPr sz="1300" dirty="0">
              <a:solidFill>
                <a:schemeClr val="lt1"/>
              </a:solidFill>
            </a:endParaRPr>
          </a:p>
          <a:p>
            <a:pPr marL="457200" lvl="0" indent="0" algn="just" rtl="0">
              <a:lnSpc>
                <a:spcPct val="115000"/>
              </a:lnSpc>
              <a:spcBef>
                <a:spcPts val="1200"/>
              </a:spcBef>
              <a:spcAft>
                <a:spcPts val="1200"/>
              </a:spcAft>
              <a:buNone/>
            </a:pPr>
            <a:endParaRPr sz="1300" dirty="0">
              <a:solidFill>
                <a:schemeClr val="lt1"/>
              </a:solidFill>
            </a:endParaRPr>
          </a:p>
        </p:txBody>
      </p:sp>
      <p:pic>
        <p:nvPicPr>
          <p:cNvPr id="301" name="Google Shape;301;p37"/>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pic>
        <p:nvPicPr>
          <p:cNvPr id="306" name="Google Shape;306;p38"/>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307" name="Google Shape;307;p38"/>
          <p:cNvSpPr txBox="1"/>
          <p:nvPr/>
        </p:nvSpPr>
        <p:spPr>
          <a:xfrm>
            <a:off x="183350" y="459800"/>
            <a:ext cx="8477400" cy="2568600"/>
          </a:xfrm>
          <a:prstGeom prst="rect">
            <a:avLst/>
          </a:prstGeom>
          <a:noFill/>
          <a:ln>
            <a:noFill/>
          </a:ln>
        </p:spPr>
        <p:txBody>
          <a:bodyPr spcFirstLastPara="1" wrap="square" lIns="91425" tIns="91425" rIns="91425" bIns="91425" anchor="t" anchorCtr="0">
            <a:noAutofit/>
          </a:bodyPr>
          <a:lstStyle/>
          <a:p>
            <a:pPr marL="457200" lvl="0" indent="-311150" algn="just" rtl="0">
              <a:lnSpc>
                <a:spcPct val="115000"/>
              </a:lnSpc>
              <a:spcBef>
                <a:spcPts val="1200"/>
              </a:spcBef>
              <a:spcAft>
                <a:spcPts val="0"/>
              </a:spcAft>
              <a:buClr>
                <a:schemeClr val="lt1"/>
              </a:buClr>
              <a:buSzPts val="1300"/>
              <a:buChar char="-"/>
            </a:pPr>
            <a:r>
              <a:rPr lang="en" sz="1300" dirty="0">
                <a:solidFill>
                  <a:schemeClr val="lt1"/>
                </a:solidFill>
              </a:rPr>
              <a:t>Implemented Youth Rise COVID-19 Response Mechanism (C19RM) 5000USD (1,900,000 Naira) Grant for Consultation with Young People who inject and use drugs (YPWID)across 5 geopolitical zones and 6 states (Anambra, Akwa Ibom, Benue, FCT, Kaduna, and Lagos) States in Nigeria in May-June 2021. aim at promoting YPWIDs knowledge of global fund and COVID-19 response mechanism, define priorities for young people who inject drugs in the C19RM process and Support YPWIDs meaningful involvement in priority setting and ensure priorities identified are mainstreamed into Nigeria COVID-19 Response Mechanism Grant Application .A total of 20 YPWIDS have been reached with knowledge C19RM, 1YPWID empowered and supported to engage in C19RM Nigeria grant application for 2021-2023 process with their priorities captured.</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Partnered with Society for Family Health (SFH) to implement a 3 months UNESCO Funded Spotlight Initiative project across 6states in Nigeria (Adamawa, Cross Rivers, Ebonyi, FCT, Lagos, Sokoto). The project aims at preventing Sexual and Gender Based Violence (SGBV) against adolescents’ girls and young women, the project is also design to strengthen the capacity of 90 youth networks and organization to carry out peer education and support young people (age 10-25 years) to access comprehensive sexuality education (CSE) and SRHR services the project commences April 2021 and will run till July 2021.</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Partnered with Education as Vaccine (EVA) with funding support from UNFPA Nigeria to implement Community Engagement Project targeting 10 communities in 2 LGAs of Kaduna State. So far reached 50 community leaders, 23 law enforcement official responders, 10 CSOs from 10 communities with capacity on Sexual Gender Based Violence, (SGBV), and COVID-19 empowered the community leaders and sub granted to 10 CSOs organizations to reach over 2000 community members with sensitization on COVID-19, and Sexual Gender Based Violence (SGBV) and strengthen SGBV reporting with 9 cases reported the project commences December 2020 till date.</a:t>
            </a:r>
            <a:endParaRPr sz="1300" dirty="0">
              <a:solidFill>
                <a:schemeClr val="lt1"/>
              </a:solidFill>
            </a:endParaRPr>
          </a:p>
          <a:p>
            <a:pPr marL="457200" lvl="0" indent="0" algn="just" rtl="0">
              <a:lnSpc>
                <a:spcPct val="115000"/>
              </a:lnSpc>
              <a:spcBef>
                <a:spcPts val="1200"/>
              </a:spcBef>
              <a:spcAft>
                <a:spcPts val="1200"/>
              </a:spcAft>
              <a:buNone/>
            </a:pPr>
            <a:endParaRPr sz="1300" dirty="0">
              <a:solidFill>
                <a:schemeClr val="lt1"/>
              </a:solidFill>
            </a:endParaRPr>
          </a:p>
        </p:txBody>
      </p:sp>
      <p:pic>
        <p:nvPicPr>
          <p:cNvPr id="308" name="Google Shape;308;p38"/>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pic>
        <p:nvPicPr>
          <p:cNvPr id="313" name="Google Shape;313;p39"/>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314" name="Google Shape;314;p39"/>
          <p:cNvSpPr txBox="1">
            <a:spLocks noGrp="1"/>
          </p:cNvSpPr>
          <p:nvPr>
            <p:ph type="title"/>
          </p:nvPr>
        </p:nvSpPr>
        <p:spPr>
          <a:xfrm>
            <a:off x="421875" y="207650"/>
            <a:ext cx="76671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1300" b="1">
                <a:latin typeface="Times New Roman"/>
                <a:ea typeface="Times New Roman"/>
                <a:cs typeface="Times New Roman"/>
                <a:sym typeface="Times New Roman"/>
              </a:rPr>
              <a:t>PICS: </a:t>
            </a:r>
            <a:r>
              <a:rPr lang="en" sz="1300" b="1" u="sng">
                <a:solidFill>
                  <a:srgbClr val="1D9BF0"/>
                </a:solidFill>
                <a:highlight>
                  <a:srgbClr val="FFFFFF"/>
                </a:highlight>
                <a:hlinkClick r:id="rId4">
                  <a:extLst>
                    <a:ext uri="{A12FA001-AC4F-418D-AE19-62706E023703}">
                      <ahyp:hlinkClr xmlns:ahyp="http://schemas.microsoft.com/office/drawing/2018/hyperlinkcolor" val="tx"/>
                    </a:ext>
                  </a:extLst>
                </a:hlinkClick>
              </a:rPr>
              <a:t>#PATA2022Summit</a:t>
            </a:r>
            <a:r>
              <a:rPr lang="en" sz="1300" b="1">
                <a:solidFill>
                  <a:srgbClr val="0F1419"/>
                </a:solidFill>
                <a:highlight>
                  <a:srgbClr val="FFFFFF"/>
                </a:highlight>
              </a:rPr>
              <a:t> from Kaduna State, Nigeria Country Hub with participants from KPs in their</a:t>
            </a:r>
            <a:endParaRPr sz="1300" b="1"/>
          </a:p>
        </p:txBody>
      </p:sp>
      <p:pic>
        <p:nvPicPr>
          <p:cNvPr id="315" name="Google Shape;315;p39"/>
          <p:cNvPicPr preferRelativeResize="0"/>
          <p:nvPr/>
        </p:nvPicPr>
        <p:blipFill>
          <a:blip r:embed="rId5">
            <a:alphaModFix/>
          </a:blip>
          <a:stretch>
            <a:fillRect/>
          </a:stretch>
        </p:blipFill>
        <p:spPr>
          <a:xfrm>
            <a:off x="8312550" y="140062"/>
            <a:ext cx="603449" cy="576925"/>
          </a:xfrm>
          <a:prstGeom prst="rect">
            <a:avLst/>
          </a:prstGeom>
          <a:noFill/>
          <a:ln>
            <a:noFill/>
          </a:ln>
        </p:spPr>
      </p:pic>
      <p:pic>
        <p:nvPicPr>
          <p:cNvPr id="316" name="Google Shape;316;p39"/>
          <p:cNvPicPr preferRelativeResize="0"/>
          <p:nvPr/>
        </p:nvPicPr>
        <p:blipFill>
          <a:blip r:embed="rId6">
            <a:alphaModFix/>
          </a:blip>
          <a:stretch>
            <a:fillRect/>
          </a:stretch>
        </p:blipFill>
        <p:spPr>
          <a:xfrm>
            <a:off x="1937950" y="596212"/>
            <a:ext cx="5268101" cy="3951076"/>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pic>
        <p:nvPicPr>
          <p:cNvPr id="321" name="Google Shape;321;p40"/>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322" name="Google Shape;322;p40"/>
          <p:cNvSpPr txBox="1"/>
          <p:nvPr/>
        </p:nvSpPr>
        <p:spPr>
          <a:xfrm>
            <a:off x="183350" y="459800"/>
            <a:ext cx="8477400" cy="2568600"/>
          </a:xfrm>
          <a:prstGeom prst="rect">
            <a:avLst/>
          </a:prstGeom>
          <a:noFill/>
          <a:ln>
            <a:noFill/>
          </a:ln>
        </p:spPr>
        <p:txBody>
          <a:bodyPr spcFirstLastPara="1" wrap="square" lIns="91425" tIns="91425" rIns="91425" bIns="91425" anchor="t" anchorCtr="0">
            <a:noAutofit/>
          </a:bodyPr>
          <a:lstStyle/>
          <a:p>
            <a:pPr marL="457200" lvl="0" indent="-311150" algn="just" rtl="0">
              <a:lnSpc>
                <a:spcPct val="115000"/>
              </a:lnSpc>
              <a:spcBef>
                <a:spcPts val="1200"/>
              </a:spcBef>
              <a:spcAft>
                <a:spcPts val="0"/>
              </a:spcAft>
              <a:buClr>
                <a:schemeClr val="lt1"/>
              </a:buClr>
              <a:buSzPts val="1300"/>
              <a:buChar char="-"/>
            </a:pPr>
            <a:r>
              <a:rPr lang="en" sz="1300" dirty="0">
                <a:solidFill>
                  <a:schemeClr val="lt1"/>
                </a:solidFill>
              </a:rPr>
              <a:t>Partnered with UNICEF for the implementation of #Adolescents Kits Intervention project in two pilot communities and LGAs of Kaduna State namely Igabi and Lere LGA which started August2020 till date. So far 4 young people have been trained as master trainers, conducted community stakeholder’s engagement, selected 24 community facilitators 6 each for two LGAs and recruited over 200 adolescents and young people 50 each from 4 communities, 2 communities per LGAs for roll out of twice a week and 8 times per month community circle session by community facilitators and AYPs.</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Partnered with Global Network of Young People Living with HIV (Y+) with funding support from UNIADS Global Office to implement a 4,418USD (1,678,840 Naira) grant for “Social AID Fund Project" in Nigeria and so far, have developed a situation analysis report on COVID-19 IMPACT amongst adolescents and young people living with HIV and young key populations. Also providing support worth 44USD each for over 97 AYPLHIV and YKPs and YLGBTQI with COVID-19 support spanning across PPEs, Nutrition, School fees, Transport for ARV drug pick up, SRHR commodities like sanitary pads and moderate cash support for business across 13state in Nigeria namely (Abuja, Anambra, Akwa Ibom, Benue, Edo, Kano, Kaduna, Lagos, Oyo, Osun, Rivers, Sokoto, and Taraba) the project commence December 2020 to January 2021.</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Partnered with Global Network of Young People Living with HIV (Y+) to implement National Consultation and case studies on mental health for AYPHIV in Nigeria. A project currently rolling in 3 countries Chile, Etwasini and Nigeria which starts October 2020 and ended December 2020.</a:t>
            </a:r>
            <a:endParaRPr sz="1300" dirty="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dirty="0">
                <a:solidFill>
                  <a:schemeClr val="lt1"/>
                </a:solidFill>
              </a:rPr>
              <a:t>Partnered with StrongEnoughGirls to implement AYP COVID-19 impact project which started September 2020 to November 2020 in 9 states with funding support from UNESCO. ANAYD covered 3 states namely Benue, Kaduna and Taraba and engaged 9 young people (3 each per state) as field volunteers who were train on use of ODK and deployed to engage community peers with interview.</a:t>
            </a:r>
            <a:endParaRPr sz="1300" dirty="0">
              <a:solidFill>
                <a:schemeClr val="lt1"/>
              </a:solidFill>
            </a:endParaRPr>
          </a:p>
          <a:p>
            <a:pPr marL="457200" lvl="0" indent="-228600" algn="just" rtl="0">
              <a:lnSpc>
                <a:spcPct val="115000"/>
              </a:lnSpc>
              <a:spcBef>
                <a:spcPts val="1200"/>
              </a:spcBef>
              <a:spcAft>
                <a:spcPts val="1200"/>
              </a:spcAft>
              <a:buNone/>
            </a:pPr>
            <a:endParaRPr sz="1300" dirty="0">
              <a:solidFill>
                <a:schemeClr val="lt1"/>
              </a:solidFill>
            </a:endParaRPr>
          </a:p>
        </p:txBody>
      </p:sp>
      <p:pic>
        <p:nvPicPr>
          <p:cNvPr id="323" name="Google Shape;323;p40"/>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28" name="Google Shape;328;p41"/>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329" name="Google Shape;329;p41"/>
          <p:cNvSpPr txBox="1"/>
          <p:nvPr/>
        </p:nvSpPr>
        <p:spPr>
          <a:xfrm>
            <a:off x="183350" y="459800"/>
            <a:ext cx="8477400" cy="2568600"/>
          </a:xfrm>
          <a:prstGeom prst="rect">
            <a:avLst/>
          </a:prstGeom>
          <a:noFill/>
          <a:ln>
            <a:noFill/>
          </a:ln>
        </p:spPr>
        <p:txBody>
          <a:bodyPr spcFirstLastPara="1" wrap="square" lIns="91425" tIns="91425" rIns="91425" bIns="91425" anchor="t" anchorCtr="0">
            <a:noAutofit/>
          </a:bodyPr>
          <a:lstStyle/>
          <a:p>
            <a:pPr marL="457200" lvl="0" indent="-311150" algn="just" rtl="0">
              <a:lnSpc>
                <a:spcPct val="115000"/>
              </a:lnSpc>
              <a:spcBef>
                <a:spcPts val="1200"/>
              </a:spcBef>
              <a:spcAft>
                <a:spcPts val="0"/>
              </a:spcAft>
              <a:buClr>
                <a:schemeClr val="lt1"/>
              </a:buClr>
              <a:buSzPts val="1300"/>
              <a:buChar char="-"/>
            </a:pPr>
            <a:r>
              <a:rPr lang="en" sz="1300">
                <a:solidFill>
                  <a:schemeClr val="lt1"/>
                </a:solidFill>
              </a:rPr>
              <a:t>Collaborated with EHRAAI Socio-Economic Tailoring Skill Empowerment project which commence 22nd September 2020 and will end 22nd December 2020. the project aims at training key and vulnerable groups living with HIV who were impacted negatively due to COVID-19 pandemic. 10 Adolescents and Young People living with HIV from ANAYD have been given free scholarship for the 4month tailoring training which afterwards a startup loan will be given to them to start their own business. </a:t>
            </a:r>
            <a:endParaRPr sz="130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a:solidFill>
                  <a:schemeClr val="lt1"/>
                </a:solidFill>
              </a:rPr>
              <a:t>Implemented Global Fund Technical Assistant 50,000USD (17,500,000 Naira) Grant for Adolescents and Young People project; across 6 geopolitical zones and 6 states (Anambra, AkwaIbom, Lagos, Taraba, Benue and Kaduna) States in Nigeria from February 2020 to July 2020. aim at promoting AYP knowledge of global fund, engagement in Nigeria country dialogue and monitoring and evaluation of the implementation of Nigeria 2020-2022 grant circle. So far 150 adolescents and young people in their diversities have been reached with knowledge capacity on global fund in country structure, its operations and funding request process, 7 AYPs empowered and supported to engage for the first time throughout Nigeria global fund, funding request for 2020-2022 process with their priorities captured and country dialogue. Through social engagement with hashtag: #NG_AYPEngageGF generated impression of 116, 000 and reached 57,000 people via twitter.</a:t>
            </a:r>
            <a:endParaRPr sz="1300">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a:solidFill>
                  <a:schemeClr val="lt1"/>
                </a:solidFill>
              </a:rPr>
              <a:t>Collaborated with Education as A Vaccine (EVA) on “2020 Rights, Evidence, Action (REA)” project 1st June to 30th July 2020. The project seeks to promote awareness and access of adolescents and young people to SRHR and LGBT rights, information, and services while increasing their capacity to engage the public, stakeholders, and policymakers, and influence policies to protect their SRHR and LGBT rights. 3 young people from ANAYD were trained and engage as advocates for the Project.</a:t>
            </a:r>
            <a:endParaRPr sz="1300">
              <a:solidFill>
                <a:schemeClr val="lt1"/>
              </a:solidFill>
            </a:endParaRPr>
          </a:p>
          <a:p>
            <a:pPr marL="457200" lvl="0" indent="0" algn="just" rtl="0">
              <a:lnSpc>
                <a:spcPct val="115000"/>
              </a:lnSpc>
              <a:spcBef>
                <a:spcPts val="1200"/>
              </a:spcBef>
              <a:spcAft>
                <a:spcPts val="0"/>
              </a:spcAft>
              <a:buNone/>
            </a:pPr>
            <a:endParaRPr sz="1300">
              <a:solidFill>
                <a:schemeClr val="lt1"/>
              </a:solidFill>
            </a:endParaRPr>
          </a:p>
          <a:p>
            <a:pPr marL="457200" lvl="0" indent="-228600" algn="just" rtl="0">
              <a:lnSpc>
                <a:spcPct val="115000"/>
              </a:lnSpc>
              <a:spcBef>
                <a:spcPts val="1200"/>
              </a:spcBef>
              <a:spcAft>
                <a:spcPts val="1200"/>
              </a:spcAft>
              <a:buNone/>
            </a:pPr>
            <a:endParaRPr sz="1300">
              <a:solidFill>
                <a:schemeClr val="lt1"/>
              </a:solidFill>
            </a:endParaRPr>
          </a:p>
        </p:txBody>
      </p:sp>
      <p:pic>
        <p:nvPicPr>
          <p:cNvPr id="330" name="Google Shape;330;p41"/>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5"/>
          <p:cNvSpPr/>
          <p:nvPr/>
        </p:nvSpPr>
        <p:spPr>
          <a:xfrm>
            <a:off x="2500600" y="-13050"/>
            <a:ext cx="9144000" cy="5169600"/>
          </a:xfrm>
          <a:prstGeom prst="rect">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pic>
        <p:nvPicPr>
          <p:cNvPr id="83" name="Google Shape;83;p15" descr="Closeup from the side of a hand pushing a knob on an audio mixer"/>
          <p:cNvPicPr preferRelativeResize="0"/>
          <p:nvPr/>
        </p:nvPicPr>
        <p:blipFill rotWithShape="1">
          <a:blip r:embed="rId3">
            <a:alphaModFix/>
          </a:blip>
          <a:srcRect l="24942" r="42246" b="15419"/>
          <a:stretch/>
        </p:blipFill>
        <p:spPr>
          <a:xfrm>
            <a:off x="8957975" y="-13050"/>
            <a:ext cx="2686623" cy="5169600"/>
          </a:xfrm>
          <a:prstGeom prst="rect">
            <a:avLst/>
          </a:prstGeom>
          <a:noFill/>
          <a:ln>
            <a:noFill/>
          </a:ln>
        </p:spPr>
      </p:pic>
      <p:pic>
        <p:nvPicPr>
          <p:cNvPr id="84" name="Google Shape;84;p15" descr="Closeup from the side of a hand pushing a knob on an audio mixer"/>
          <p:cNvPicPr preferRelativeResize="0"/>
          <p:nvPr/>
        </p:nvPicPr>
        <p:blipFill rotWithShape="1">
          <a:blip r:embed="rId3">
            <a:alphaModFix/>
          </a:blip>
          <a:srcRect l="24942" r="42246" b="15419"/>
          <a:stretch/>
        </p:blipFill>
        <p:spPr>
          <a:xfrm>
            <a:off x="0" y="-13050"/>
            <a:ext cx="2686623" cy="5169600"/>
          </a:xfrm>
          <a:prstGeom prst="rect">
            <a:avLst/>
          </a:prstGeom>
          <a:noFill/>
          <a:ln>
            <a:noFill/>
          </a:ln>
        </p:spPr>
      </p:pic>
      <p:sp>
        <p:nvSpPr>
          <p:cNvPr id="85" name="Google Shape;85;p15"/>
          <p:cNvSpPr txBox="1">
            <a:spLocks noGrp="1"/>
          </p:cNvSpPr>
          <p:nvPr>
            <p:ph type="title"/>
          </p:nvPr>
        </p:nvSpPr>
        <p:spPr>
          <a:xfrm>
            <a:off x="686425" y="1767900"/>
            <a:ext cx="2384700" cy="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rPr>
              <a:t>Vision</a:t>
            </a:r>
            <a:endParaRPr b="1">
              <a:solidFill>
                <a:schemeClr val="lt1"/>
              </a:solidFill>
            </a:endParaRPr>
          </a:p>
          <a:p>
            <a:pPr marL="0" lvl="0" indent="0" algn="l" rtl="0">
              <a:spcBef>
                <a:spcPts val="0"/>
              </a:spcBef>
              <a:spcAft>
                <a:spcPts val="0"/>
              </a:spcAft>
              <a:buNone/>
            </a:pPr>
            <a:endParaRPr b="1">
              <a:solidFill>
                <a:schemeClr val="lt1"/>
              </a:solidFill>
            </a:endParaRPr>
          </a:p>
          <a:p>
            <a:pPr marL="0" lvl="0" indent="0" algn="l" rtl="0">
              <a:spcBef>
                <a:spcPts val="0"/>
              </a:spcBef>
              <a:spcAft>
                <a:spcPts val="0"/>
              </a:spcAft>
              <a:buNone/>
            </a:pPr>
            <a:endParaRPr b="1">
              <a:solidFill>
                <a:schemeClr val="lt1"/>
              </a:solidFill>
            </a:endParaRPr>
          </a:p>
        </p:txBody>
      </p:sp>
      <p:sp>
        <p:nvSpPr>
          <p:cNvPr id="86" name="Google Shape;86;p15"/>
          <p:cNvSpPr txBox="1">
            <a:spLocks noGrp="1"/>
          </p:cNvSpPr>
          <p:nvPr>
            <p:ph type="body" idx="2"/>
          </p:nvPr>
        </p:nvSpPr>
        <p:spPr>
          <a:xfrm>
            <a:off x="2686625" y="923050"/>
            <a:ext cx="5062200" cy="1482300"/>
          </a:xfrm>
          <a:prstGeom prst="rect">
            <a:avLst/>
          </a:prstGeom>
        </p:spPr>
        <p:txBody>
          <a:bodyPr spcFirstLastPara="1" wrap="square" lIns="91425" tIns="91425" rIns="91425" bIns="91425" anchor="ctr" anchorCtr="0">
            <a:noAutofit/>
          </a:bodyPr>
          <a:lstStyle/>
          <a:p>
            <a:pPr marL="0" lvl="0" indent="0" algn="just" rtl="0">
              <a:spcBef>
                <a:spcPts val="1200"/>
              </a:spcBef>
              <a:spcAft>
                <a:spcPts val="1200"/>
              </a:spcAft>
              <a:buNone/>
            </a:pPr>
            <a:r>
              <a:rPr lang="en" sz="1700" dirty="0">
                <a:latin typeface="Times New Roman"/>
                <a:ea typeface="Times New Roman"/>
                <a:cs typeface="Times New Roman"/>
                <a:sym typeface="Times New Roman"/>
              </a:rPr>
              <a:t>To see an Africa where the rights, welfare and interests of  adolescents and young people in their diversities are assured and protected, and the larger society is protected from the spread of health related diseases.</a:t>
            </a:r>
            <a:endParaRPr sz="3000" dirty="0"/>
          </a:p>
        </p:txBody>
      </p:sp>
      <p:sp>
        <p:nvSpPr>
          <p:cNvPr id="87" name="Google Shape;87;p15"/>
          <p:cNvSpPr txBox="1">
            <a:spLocks noGrp="1"/>
          </p:cNvSpPr>
          <p:nvPr>
            <p:ph type="title"/>
          </p:nvPr>
        </p:nvSpPr>
        <p:spPr>
          <a:xfrm>
            <a:off x="1113763" y="3307075"/>
            <a:ext cx="2384700" cy="73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rPr>
              <a:t>Mission </a:t>
            </a:r>
            <a:endParaRPr b="1">
              <a:solidFill>
                <a:schemeClr val="lt1"/>
              </a:solidFill>
            </a:endParaRPr>
          </a:p>
        </p:txBody>
      </p:sp>
      <p:sp>
        <p:nvSpPr>
          <p:cNvPr id="88" name="Google Shape;88;p15"/>
          <p:cNvSpPr txBox="1">
            <a:spLocks noGrp="1"/>
          </p:cNvSpPr>
          <p:nvPr>
            <p:ph type="body" idx="2"/>
          </p:nvPr>
        </p:nvSpPr>
        <p:spPr>
          <a:xfrm>
            <a:off x="3247300" y="3103400"/>
            <a:ext cx="5483400" cy="1482300"/>
          </a:xfrm>
          <a:prstGeom prst="rect">
            <a:avLst/>
          </a:prstGeom>
        </p:spPr>
        <p:txBody>
          <a:bodyPr spcFirstLastPara="1" wrap="square" lIns="91425" tIns="91425" rIns="91425" bIns="91425" anchor="ctr" anchorCtr="0">
            <a:noAutofit/>
          </a:bodyPr>
          <a:lstStyle/>
          <a:p>
            <a:pPr marL="0" lvl="0" indent="0" algn="just" rtl="0">
              <a:spcBef>
                <a:spcPts val="1200"/>
              </a:spcBef>
              <a:spcAft>
                <a:spcPts val="0"/>
              </a:spcAft>
              <a:buNone/>
            </a:pPr>
            <a:r>
              <a:rPr lang="en" sz="1500" dirty="0">
                <a:latin typeface="Times New Roman"/>
                <a:ea typeface="Times New Roman"/>
                <a:cs typeface="Times New Roman"/>
                <a:sym typeface="Times New Roman"/>
              </a:rPr>
              <a:t>To lead the effort of mitigating the physical, psychosocial and economic impact of HIV, Tuberculosis, Malaria and other health related infections among adolescents and young people in their diversities through information sharing, education, advocacy, capacity building and economic empowerment.</a:t>
            </a:r>
            <a:endParaRPr sz="1500" dirty="0">
              <a:latin typeface="Times New Roman"/>
              <a:ea typeface="Times New Roman"/>
              <a:cs typeface="Times New Roman"/>
              <a:sym typeface="Times New Roman"/>
            </a:endParaRPr>
          </a:p>
          <a:p>
            <a:pPr marL="0" lvl="0" indent="0" algn="just" rtl="0">
              <a:spcBef>
                <a:spcPts val="1200"/>
              </a:spcBef>
              <a:spcAft>
                <a:spcPts val="1200"/>
              </a:spcAft>
              <a:buNone/>
            </a:pPr>
            <a:endParaRPr sz="1500" dirty="0">
              <a:latin typeface="Times New Roman"/>
              <a:ea typeface="Times New Roman"/>
              <a:cs typeface="Times New Roman"/>
              <a:sym typeface="Times New Roman"/>
            </a:endParaRPr>
          </a:p>
        </p:txBody>
      </p:sp>
      <p:pic>
        <p:nvPicPr>
          <p:cNvPr id="89" name="Google Shape;89;p15"/>
          <p:cNvPicPr preferRelativeResize="0"/>
          <p:nvPr/>
        </p:nvPicPr>
        <p:blipFill>
          <a:blip r:embed="rId4">
            <a:alphaModFix/>
          </a:blip>
          <a:stretch>
            <a:fillRect/>
          </a:stretch>
        </p:blipFill>
        <p:spPr>
          <a:xfrm>
            <a:off x="10785000" y="160312"/>
            <a:ext cx="603449" cy="576925"/>
          </a:xfrm>
          <a:prstGeom prst="rect">
            <a:avLst/>
          </a:prstGeom>
          <a:noFill/>
          <a:ln>
            <a:noFill/>
          </a:ln>
        </p:spPr>
      </p:pic>
      <p:pic>
        <p:nvPicPr>
          <p:cNvPr id="90" name="Google Shape;90;p15"/>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pic>
        <p:nvPicPr>
          <p:cNvPr id="335" name="Google Shape;335;p42"/>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336" name="Google Shape;336;p42"/>
          <p:cNvSpPr/>
          <p:nvPr/>
        </p:nvSpPr>
        <p:spPr>
          <a:xfrm>
            <a:off x="647950" y="59725"/>
            <a:ext cx="5461800" cy="2976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337" name="Google Shape;337;p42"/>
          <p:cNvSpPr txBox="1">
            <a:spLocks noGrp="1"/>
          </p:cNvSpPr>
          <p:nvPr>
            <p:ph type="title"/>
          </p:nvPr>
        </p:nvSpPr>
        <p:spPr>
          <a:xfrm>
            <a:off x="647950" y="103475"/>
            <a:ext cx="63363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1800" b="1" dirty="0">
                <a:latin typeface="Times New Roman"/>
                <a:ea typeface="Times New Roman"/>
                <a:cs typeface="Times New Roman"/>
                <a:sym typeface="Times New Roman"/>
              </a:rPr>
              <a:t>Coalition And Platform Membership</a:t>
            </a:r>
            <a:endParaRPr sz="4300" b="1" dirty="0"/>
          </a:p>
        </p:txBody>
      </p:sp>
      <p:sp>
        <p:nvSpPr>
          <p:cNvPr id="338" name="Google Shape;338;p42"/>
          <p:cNvSpPr txBox="1"/>
          <p:nvPr/>
        </p:nvSpPr>
        <p:spPr>
          <a:xfrm>
            <a:off x="183350" y="612200"/>
            <a:ext cx="8477400" cy="2568600"/>
          </a:xfrm>
          <a:prstGeom prst="rect">
            <a:avLst/>
          </a:prstGeom>
          <a:noFill/>
          <a:ln>
            <a:noFill/>
          </a:ln>
        </p:spPr>
        <p:txBody>
          <a:bodyPr spcFirstLastPara="1" wrap="square" lIns="91425" tIns="91425" rIns="91425" bIns="91425" anchor="t" anchorCtr="0">
            <a:noAutofit/>
          </a:bodyPr>
          <a:lstStyle/>
          <a:p>
            <a:pPr marL="457200" lvl="0" indent="-304800" algn="just" rtl="0">
              <a:lnSpc>
                <a:spcPct val="115000"/>
              </a:lnSpc>
              <a:spcBef>
                <a:spcPts val="1200"/>
              </a:spcBef>
              <a:spcAft>
                <a:spcPts val="0"/>
              </a:spcAft>
              <a:buClr>
                <a:schemeClr val="lt1"/>
              </a:buClr>
              <a:buSzPts val="1200"/>
              <a:buChar char="-"/>
            </a:pPr>
            <a:r>
              <a:rPr lang="en" sz="1200" dirty="0">
                <a:solidFill>
                  <a:schemeClr val="lt1"/>
                </a:solidFill>
              </a:rPr>
              <a:t>Member-Global Fund Board (The Executive Director is member of developing countries NGO delegation).</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Member-Global Fund Advocate Network (The Executive Director is one of the Speaker Bureau for GFAN Global)</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Member-Global HIV Prevention Coalition</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 Global Fund Advocates Network for Africa (GFAN_Africa)</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Member-UNAIDS Technical Advisory Group for West and Central Africa on Regional Humanitarian Issues.</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Member-Civil Society Institute for West and Central Africa)</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Member-The PACT Global</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Partners-Global Network of Young People Living with HIV (Y+)</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Member-African Youth Networks Coordination Platform (Hosting Organization)</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Member-EANNASO Anglophone CRG platform</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Member-African Health Advocates Platform.</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Member-Global TB Network</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Member-Universal Health CSOs Global Coalition (UHC2030)</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Member-Global (National Coalition of Health Advocacy Funding).</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Member-PEPFAR CSO PLATFORM Nigeria.</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Member-Nigeria National Advocacy Network on UHC (NUCH)</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Member-Nigeria National TB Network</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Member-Coalition of Civil Society on Nutrition in Nigeria (CSSUN)</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Member-Nigeria Reproductive Maternal New Born Child Adolescents and Elderly Health Plus Nutrition Multi-Stakeholders Partnership Coordination Platform (RMNCAEH+N)</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Member-National Prevention, Treatment, Care and Support Technical Working Group</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Member-National Adolescents and Young People Health and Development Technical Working Group Nigeria.</a:t>
            </a:r>
            <a:endParaRPr sz="1200" dirty="0">
              <a:solidFill>
                <a:schemeClr val="lt1"/>
              </a:solidFill>
            </a:endParaRPr>
          </a:p>
          <a:p>
            <a:pPr marL="457200" lvl="0" indent="-304800" algn="just" rtl="0">
              <a:lnSpc>
                <a:spcPct val="115000"/>
              </a:lnSpc>
              <a:spcBef>
                <a:spcPts val="0"/>
              </a:spcBef>
              <a:spcAft>
                <a:spcPts val="0"/>
              </a:spcAft>
              <a:buClr>
                <a:schemeClr val="lt1"/>
              </a:buClr>
              <a:buSzPts val="1200"/>
              <a:buChar char="-"/>
            </a:pPr>
            <a:r>
              <a:rPr lang="en" sz="1200" dirty="0">
                <a:solidFill>
                  <a:schemeClr val="lt1"/>
                </a:solidFill>
              </a:rPr>
              <a:t>Member-Key Population Technical Working Group</a:t>
            </a:r>
            <a:endParaRPr sz="1200" dirty="0">
              <a:solidFill>
                <a:schemeClr val="lt1"/>
              </a:solidFill>
            </a:endParaRPr>
          </a:p>
          <a:p>
            <a:pPr marL="0" lvl="0" indent="0" algn="just" rtl="0">
              <a:spcBef>
                <a:spcPts val="0"/>
              </a:spcBef>
              <a:spcAft>
                <a:spcPts val="0"/>
              </a:spcAft>
              <a:buNone/>
            </a:pPr>
            <a:endParaRPr sz="1200" dirty="0">
              <a:solidFill>
                <a:schemeClr val="lt1"/>
              </a:solidFill>
            </a:endParaRPr>
          </a:p>
        </p:txBody>
      </p:sp>
      <p:pic>
        <p:nvPicPr>
          <p:cNvPr id="339" name="Google Shape;339;p42"/>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pic>
        <p:nvPicPr>
          <p:cNvPr id="344" name="Google Shape;344;p43"/>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345" name="Google Shape;345;p43"/>
          <p:cNvSpPr/>
          <p:nvPr/>
        </p:nvSpPr>
        <p:spPr>
          <a:xfrm>
            <a:off x="647950" y="59725"/>
            <a:ext cx="5461800" cy="2976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346" name="Google Shape;346;p43"/>
          <p:cNvSpPr txBox="1">
            <a:spLocks noGrp="1"/>
          </p:cNvSpPr>
          <p:nvPr>
            <p:ph type="title"/>
          </p:nvPr>
        </p:nvSpPr>
        <p:spPr>
          <a:xfrm>
            <a:off x="647950" y="103475"/>
            <a:ext cx="42930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n" sz="1800" b="1">
                <a:latin typeface="Times New Roman"/>
                <a:ea typeface="Times New Roman"/>
                <a:cs typeface="Times New Roman"/>
                <a:sym typeface="Times New Roman"/>
              </a:rPr>
              <a:t>Previous and Current Funders </a:t>
            </a:r>
            <a:endParaRPr sz="4300" b="1"/>
          </a:p>
        </p:txBody>
      </p:sp>
      <p:sp>
        <p:nvSpPr>
          <p:cNvPr id="347" name="Google Shape;347;p43"/>
          <p:cNvSpPr txBox="1"/>
          <p:nvPr/>
        </p:nvSpPr>
        <p:spPr>
          <a:xfrm>
            <a:off x="183350" y="612200"/>
            <a:ext cx="8477400" cy="25686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1200"/>
              </a:spcBef>
              <a:spcAft>
                <a:spcPts val="0"/>
              </a:spcAft>
              <a:buClr>
                <a:schemeClr val="lt1"/>
              </a:buClr>
              <a:buSzPts val="1300"/>
              <a:buChar char="●"/>
            </a:pPr>
            <a:r>
              <a:rPr lang="en" sz="1300" b="1">
                <a:solidFill>
                  <a:schemeClr val="lt1"/>
                </a:solidFill>
              </a:rPr>
              <a:t>ISDAO</a:t>
            </a:r>
            <a:endParaRPr sz="1300" b="1">
              <a:solidFill>
                <a:schemeClr val="lt1"/>
              </a:solidFill>
            </a:endParaRPr>
          </a:p>
          <a:p>
            <a:pPr marL="457200" lvl="0" indent="-311150" algn="l" rtl="0">
              <a:lnSpc>
                <a:spcPct val="115000"/>
              </a:lnSpc>
              <a:spcBef>
                <a:spcPts val="0"/>
              </a:spcBef>
              <a:spcAft>
                <a:spcPts val="0"/>
              </a:spcAft>
              <a:buClr>
                <a:schemeClr val="lt1"/>
              </a:buClr>
              <a:buSzPts val="1300"/>
              <a:buChar char="●"/>
            </a:pPr>
            <a:r>
              <a:rPr lang="en" sz="1300" b="1">
                <a:solidFill>
                  <a:schemeClr val="lt1"/>
                </a:solidFill>
              </a:rPr>
              <a:t>Elizabeth Glazer Pediatric Foundation (EGPAF)</a:t>
            </a:r>
            <a:endParaRPr sz="1300" b="1">
              <a:solidFill>
                <a:schemeClr val="lt1"/>
              </a:solidFill>
            </a:endParaRPr>
          </a:p>
          <a:p>
            <a:pPr marL="457200" lvl="0" indent="-311150" algn="l" rtl="0">
              <a:lnSpc>
                <a:spcPct val="115000"/>
              </a:lnSpc>
              <a:spcBef>
                <a:spcPts val="0"/>
              </a:spcBef>
              <a:spcAft>
                <a:spcPts val="0"/>
              </a:spcAft>
              <a:buClr>
                <a:schemeClr val="lt1"/>
              </a:buClr>
              <a:buSzPts val="1300"/>
              <a:buChar char="●"/>
            </a:pPr>
            <a:r>
              <a:rPr lang="en" sz="1300" b="1">
                <a:solidFill>
                  <a:schemeClr val="lt1"/>
                </a:solidFill>
              </a:rPr>
              <a:t>Johns Hopkins Program for International Education in Gynecology and Obstetrics (JHPEIGO)</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Civil Society Institute for health in west and central Africa (CSIWCA)</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Society for Family Heath in Nigeria (SFH)</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United Nations Children Fund (UNICEF)</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Kaduna State AIDS Control Agency (KADSACA)</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United Nations Population Fund (UNFPA)</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Center for Integrated Health Programs (CIHP)</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Family Health International (FHi360)</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Association of Reproductive Family Health (ARFH)</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AIDFOUNDATION</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UNAIDS HQ</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International AIDS Society (IAS)</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Global Fund to Fight AIDS, Tuberculosis and Malaria</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Global Network of Young People living with HIV (Y+ Global)</a:t>
            </a:r>
            <a:endParaRPr sz="1300" b="1">
              <a:solidFill>
                <a:schemeClr val="lt1"/>
              </a:solidFill>
            </a:endParaRPr>
          </a:p>
          <a:p>
            <a:pPr marL="457200" lvl="0" indent="-311150" algn="just" rtl="0">
              <a:lnSpc>
                <a:spcPct val="115000"/>
              </a:lnSpc>
              <a:spcBef>
                <a:spcPts val="0"/>
              </a:spcBef>
              <a:spcAft>
                <a:spcPts val="0"/>
              </a:spcAft>
              <a:buClr>
                <a:schemeClr val="lt1"/>
              </a:buClr>
              <a:buSzPts val="1300"/>
              <a:buChar char="●"/>
            </a:pPr>
            <a:r>
              <a:rPr lang="en" sz="1300" b="1">
                <a:solidFill>
                  <a:schemeClr val="lt1"/>
                </a:solidFill>
              </a:rPr>
              <a:t>Education as A Vaccine (EVA)</a:t>
            </a:r>
            <a:endParaRPr sz="1300" b="1">
              <a:solidFill>
                <a:schemeClr val="lt1"/>
              </a:solidFill>
            </a:endParaRPr>
          </a:p>
          <a:p>
            <a:pPr marL="457200" lvl="0" indent="0" algn="just" rtl="0">
              <a:spcBef>
                <a:spcPts val="1200"/>
              </a:spcBef>
              <a:spcAft>
                <a:spcPts val="0"/>
              </a:spcAft>
              <a:buNone/>
            </a:pPr>
            <a:endParaRPr sz="1300">
              <a:solidFill>
                <a:schemeClr val="lt1"/>
              </a:solidFill>
            </a:endParaRPr>
          </a:p>
        </p:txBody>
      </p:sp>
      <p:pic>
        <p:nvPicPr>
          <p:cNvPr id="348" name="Google Shape;348;p43"/>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pic>
        <p:nvPicPr>
          <p:cNvPr id="353" name="Google Shape;353;p44" descr="Overhead shot of young people sitting on a boardwalk"/>
          <p:cNvPicPr preferRelativeResize="0"/>
          <p:nvPr/>
        </p:nvPicPr>
        <p:blipFill rotWithShape="1">
          <a:blip r:embed="rId3">
            <a:alphaModFix/>
          </a:blip>
          <a:srcRect t="8630" r="1254" b="8063"/>
          <a:stretch/>
        </p:blipFill>
        <p:spPr>
          <a:xfrm>
            <a:off x="-30675" y="0"/>
            <a:ext cx="9174677" cy="5143502"/>
          </a:xfrm>
          <a:prstGeom prst="rect">
            <a:avLst/>
          </a:prstGeom>
          <a:noFill/>
          <a:ln>
            <a:noFill/>
          </a:ln>
        </p:spPr>
      </p:pic>
      <p:sp>
        <p:nvSpPr>
          <p:cNvPr id="354" name="Google Shape;354;p44"/>
          <p:cNvSpPr txBox="1">
            <a:spLocks noGrp="1"/>
          </p:cNvSpPr>
          <p:nvPr>
            <p:ph type="title"/>
          </p:nvPr>
        </p:nvSpPr>
        <p:spPr>
          <a:xfrm>
            <a:off x="490250" y="488250"/>
            <a:ext cx="4439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1000"/>
              </a:spcAft>
              <a:buNone/>
            </a:pPr>
            <a:r>
              <a:rPr lang="en" sz="3000" b="1"/>
              <a:t>THANK YOU </a:t>
            </a:r>
            <a:endParaRPr/>
          </a:p>
        </p:txBody>
      </p:sp>
      <p:grpSp>
        <p:nvGrpSpPr>
          <p:cNvPr id="355" name="Google Shape;355;p44"/>
          <p:cNvGrpSpPr/>
          <p:nvPr/>
        </p:nvGrpSpPr>
        <p:grpSpPr>
          <a:xfrm>
            <a:off x="5212394" y="864520"/>
            <a:ext cx="3307407" cy="3307407"/>
            <a:chOff x="5212394" y="864520"/>
            <a:chExt cx="3307407" cy="3307407"/>
          </a:xfrm>
        </p:grpSpPr>
        <p:sp>
          <p:nvSpPr>
            <p:cNvPr id="356" name="Google Shape;356;p44"/>
            <p:cNvSpPr/>
            <p:nvPr/>
          </p:nvSpPr>
          <p:spPr>
            <a:xfrm>
              <a:off x="5212394"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4"/>
            <p:cNvSpPr/>
            <p:nvPr/>
          </p:nvSpPr>
          <p:spPr>
            <a:xfrm>
              <a:off x="5549484"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4"/>
            <p:cNvSpPr/>
            <p:nvPr/>
          </p:nvSpPr>
          <p:spPr>
            <a:xfrm>
              <a:off x="5886575"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4"/>
            <p:cNvSpPr/>
            <p:nvPr/>
          </p:nvSpPr>
          <p:spPr>
            <a:xfrm>
              <a:off x="622366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4"/>
            <p:cNvSpPr/>
            <p:nvPr/>
          </p:nvSpPr>
          <p:spPr>
            <a:xfrm>
              <a:off x="656075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4"/>
            <p:cNvSpPr/>
            <p:nvPr/>
          </p:nvSpPr>
          <p:spPr>
            <a:xfrm>
              <a:off x="6897844"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4"/>
            <p:cNvSpPr/>
            <p:nvPr/>
          </p:nvSpPr>
          <p:spPr>
            <a:xfrm>
              <a:off x="7234932"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4"/>
            <p:cNvSpPr/>
            <p:nvPr/>
          </p:nvSpPr>
          <p:spPr>
            <a:xfrm>
              <a:off x="757202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4"/>
            <p:cNvSpPr/>
            <p:nvPr/>
          </p:nvSpPr>
          <p:spPr>
            <a:xfrm>
              <a:off x="790911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4"/>
            <p:cNvSpPr/>
            <p:nvPr/>
          </p:nvSpPr>
          <p:spPr>
            <a:xfrm>
              <a:off x="8246201"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4"/>
            <p:cNvSpPr/>
            <p:nvPr/>
          </p:nvSpPr>
          <p:spPr>
            <a:xfrm>
              <a:off x="5212394"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4"/>
            <p:cNvSpPr/>
            <p:nvPr/>
          </p:nvSpPr>
          <p:spPr>
            <a:xfrm>
              <a:off x="5549484"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4"/>
            <p:cNvSpPr/>
            <p:nvPr/>
          </p:nvSpPr>
          <p:spPr>
            <a:xfrm>
              <a:off x="5886575" y="1201621"/>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4"/>
            <p:cNvSpPr/>
            <p:nvPr/>
          </p:nvSpPr>
          <p:spPr>
            <a:xfrm>
              <a:off x="622366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4"/>
            <p:cNvSpPr/>
            <p:nvPr/>
          </p:nvSpPr>
          <p:spPr>
            <a:xfrm>
              <a:off x="656075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4"/>
            <p:cNvSpPr/>
            <p:nvPr/>
          </p:nvSpPr>
          <p:spPr>
            <a:xfrm>
              <a:off x="6897844"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4"/>
            <p:cNvSpPr/>
            <p:nvPr/>
          </p:nvSpPr>
          <p:spPr>
            <a:xfrm>
              <a:off x="7234932"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4"/>
            <p:cNvSpPr/>
            <p:nvPr/>
          </p:nvSpPr>
          <p:spPr>
            <a:xfrm>
              <a:off x="757202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4"/>
            <p:cNvSpPr/>
            <p:nvPr/>
          </p:nvSpPr>
          <p:spPr>
            <a:xfrm>
              <a:off x="790911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4"/>
            <p:cNvSpPr/>
            <p:nvPr/>
          </p:nvSpPr>
          <p:spPr>
            <a:xfrm>
              <a:off x="8246201"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4"/>
            <p:cNvSpPr/>
            <p:nvPr/>
          </p:nvSpPr>
          <p:spPr>
            <a:xfrm>
              <a:off x="5212394"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4"/>
            <p:cNvSpPr/>
            <p:nvPr/>
          </p:nvSpPr>
          <p:spPr>
            <a:xfrm>
              <a:off x="5549484"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4"/>
            <p:cNvSpPr/>
            <p:nvPr/>
          </p:nvSpPr>
          <p:spPr>
            <a:xfrm>
              <a:off x="5886575"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4"/>
            <p:cNvSpPr/>
            <p:nvPr/>
          </p:nvSpPr>
          <p:spPr>
            <a:xfrm>
              <a:off x="622366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4"/>
            <p:cNvSpPr/>
            <p:nvPr/>
          </p:nvSpPr>
          <p:spPr>
            <a:xfrm>
              <a:off x="656075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4"/>
            <p:cNvSpPr/>
            <p:nvPr/>
          </p:nvSpPr>
          <p:spPr>
            <a:xfrm>
              <a:off x="6897844"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4"/>
            <p:cNvSpPr/>
            <p:nvPr/>
          </p:nvSpPr>
          <p:spPr>
            <a:xfrm>
              <a:off x="7234932"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4"/>
            <p:cNvSpPr/>
            <p:nvPr/>
          </p:nvSpPr>
          <p:spPr>
            <a:xfrm>
              <a:off x="757202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4"/>
            <p:cNvSpPr/>
            <p:nvPr/>
          </p:nvSpPr>
          <p:spPr>
            <a:xfrm>
              <a:off x="790911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4"/>
            <p:cNvSpPr/>
            <p:nvPr/>
          </p:nvSpPr>
          <p:spPr>
            <a:xfrm>
              <a:off x="8246201"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4"/>
            <p:cNvSpPr/>
            <p:nvPr/>
          </p:nvSpPr>
          <p:spPr>
            <a:xfrm>
              <a:off x="5212394"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4"/>
            <p:cNvSpPr/>
            <p:nvPr/>
          </p:nvSpPr>
          <p:spPr>
            <a:xfrm>
              <a:off x="5549484"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4"/>
            <p:cNvSpPr/>
            <p:nvPr/>
          </p:nvSpPr>
          <p:spPr>
            <a:xfrm>
              <a:off x="5886575"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4"/>
            <p:cNvSpPr/>
            <p:nvPr/>
          </p:nvSpPr>
          <p:spPr>
            <a:xfrm>
              <a:off x="622366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4"/>
            <p:cNvSpPr/>
            <p:nvPr/>
          </p:nvSpPr>
          <p:spPr>
            <a:xfrm>
              <a:off x="656075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4"/>
            <p:cNvSpPr/>
            <p:nvPr/>
          </p:nvSpPr>
          <p:spPr>
            <a:xfrm>
              <a:off x="6897844"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4"/>
            <p:cNvSpPr/>
            <p:nvPr/>
          </p:nvSpPr>
          <p:spPr>
            <a:xfrm>
              <a:off x="7234932"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4"/>
            <p:cNvSpPr/>
            <p:nvPr/>
          </p:nvSpPr>
          <p:spPr>
            <a:xfrm>
              <a:off x="757202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4"/>
            <p:cNvSpPr/>
            <p:nvPr/>
          </p:nvSpPr>
          <p:spPr>
            <a:xfrm>
              <a:off x="790911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4"/>
            <p:cNvSpPr/>
            <p:nvPr/>
          </p:nvSpPr>
          <p:spPr>
            <a:xfrm>
              <a:off x="8246201"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4"/>
            <p:cNvSpPr/>
            <p:nvPr/>
          </p:nvSpPr>
          <p:spPr>
            <a:xfrm>
              <a:off x="5212394"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4"/>
            <p:cNvSpPr/>
            <p:nvPr/>
          </p:nvSpPr>
          <p:spPr>
            <a:xfrm>
              <a:off x="5549484"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4"/>
            <p:cNvSpPr/>
            <p:nvPr/>
          </p:nvSpPr>
          <p:spPr>
            <a:xfrm>
              <a:off x="5886575"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4"/>
            <p:cNvSpPr/>
            <p:nvPr/>
          </p:nvSpPr>
          <p:spPr>
            <a:xfrm>
              <a:off x="622366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4"/>
            <p:cNvSpPr/>
            <p:nvPr/>
          </p:nvSpPr>
          <p:spPr>
            <a:xfrm>
              <a:off x="656075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4"/>
            <p:cNvSpPr/>
            <p:nvPr/>
          </p:nvSpPr>
          <p:spPr>
            <a:xfrm>
              <a:off x="6897844"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4"/>
            <p:cNvSpPr/>
            <p:nvPr/>
          </p:nvSpPr>
          <p:spPr>
            <a:xfrm>
              <a:off x="7234932"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4"/>
            <p:cNvSpPr/>
            <p:nvPr/>
          </p:nvSpPr>
          <p:spPr>
            <a:xfrm>
              <a:off x="757202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4"/>
            <p:cNvSpPr/>
            <p:nvPr/>
          </p:nvSpPr>
          <p:spPr>
            <a:xfrm>
              <a:off x="790911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4"/>
            <p:cNvSpPr/>
            <p:nvPr/>
          </p:nvSpPr>
          <p:spPr>
            <a:xfrm>
              <a:off x="8246201"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4"/>
            <p:cNvSpPr/>
            <p:nvPr/>
          </p:nvSpPr>
          <p:spPr>
            <a:xfrm>
              <a:off x="5212394"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4"/>
            <p:cNvSpPr/>
            <p:nvPr/>
          </p:nvSpPr>
          <p:spPr>
            <a:xfrm>
              <a:off x="5549484"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4"/>
            <p:cNvSpPr/>
            <p:nvPr/>
          </p:nvSpPr>
          <p:spPr>
            <a:xfrm>
              <a:off x="5886575"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4"/>
            <p:cNvSpPr/>
            <p:nvPr/>
          </p:nvSpPr>
          <p:spPr>
            <a:xfrm>
              <a:off x="622366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4"/>
            <p:cNvSpPr/>
            <p:nvPr/>
          </p:nvSpPr>
          <p:spPr>
            <a:xfrm>
              <a:off x="656075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4"/>
            <p:cNvSpPr/>
            <p:nvPr/>
          </p:nvSpPr>
          <p:spPr>
            <a:xfrm>
              <a:off x="6897844"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4"/>
            <p:cNvSpPr/>
            <p:nvPr/>
          </p:nvSpPr>
          <p:spPr>
            <a:xfrm>
              <a:off x="7234932"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4"/>
            <p:cNvSpPr/>
            <p:nvPr/>
          </p:nvSpPr>
          <p:spPr>
            <a:xfrm>
              <a:off x="757202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4"/>
            <p:cNvSpPr/>
            <p:nvPr/>
          </p:nvSpPr>
          <p:spPr>
            <a:xfrm>
              <a:off x="790911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4"/>
            <p:cNvSpPr/>
            <p:nvPr/>
          </p:nvSpPr>
          <p:spPr>
            <a:xfrm>
              <a:off x="8246201"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4"/>
            <p:cNvSpPr/>
            <p:nvPr/>
          </p:nvSpPr>
          <p:spPr>
            <a:xfrm>
              <a:off x="5212394"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4"/>
            <p:cNvSpPr/>
            <p:nvPr/>
          </p:nvSpPr>
          <p:spPr>
            <a:xfrm>
              <a:off x="5549484"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4"/>
            <p:cNvSpPr/>
            <p:nvPr/>
          </p:nvSpPr>
          <p:spPr>
            <a:xfrm>
              <a:off x="5886575"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4"/>
            <p:cNvSpPr/>
            <p:nvPr/>
          </p:nvSpPr>
          <p:spPr>
            <a:xfrm>
              <a:off x="622366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4"/>
            <p:cNvSpPr/>
            <p:nvPr/>
          </p:nvSpPr>
          <p:spPr>
            <a:xfrm>
              <a:off x="656075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4"/>
            <p:cNvSpPr/>
            <p:nvPr/>
          </p:nvSpPr>
          <p:spPr>
            <a:xfrm>
              <a:off x="6897844"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4"/>
            <p:cNvSpPr/>
            <p:nvPr/>
          </p:nvSpPr>
          <p:spPr>
            <a:xfrm>
              <a:off x="7234932"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4"/>
            <p:cNvSpPr/>
            <p:nvPr/>
          </p:nvSpPr>
          <p:spPr>
            <a:xfrm>
              <a:off x="757202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4"/>
            <p:cNvSpPr/>
            <p:nvPr/>
          </p:nvSpPr>
          <p:spPr>
            <a:xfrm>
              <a:off x="790911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4"/>
            <p:cNvSpPr/>
            <p:nvPr/>
          </p:nvSpPr>
          <p:spPr>
            <a:xfrm>
              <a:off x="8246201"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4"/>
            <p:cNvSpPr/>
            <p:nvPr/>
          </p:nvSpPr>
          <p:spPr>
            <a:xfrm>
              <a:off x="5212394"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4"/>
            <p:cNvSpPr/>
            <p:nvPr/>
          </p:nvSpPr>
          <p:spPr>
            <a:xfrm>
              <a:off x="5549484"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4"/>
            <p:cNvSpPr/>
            <p:nvPr/>
          </p:nvSpPr>
          <p:spPr>
            <a:xfrm>
              <a:off x="5886575"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4"/>
            <p:cNvSpPr/>
            <p:nvPr/>
          </p:nvSpPr>
          <p:spPr>
            <a:xfrm>
              <a:off x="622366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4"/>
            <p:cNvSpPr/>
            <p:nvPr/>
          </p:nvSpPr>
          <p:spPr>
            <a:xfrm>
              <a:off x="656075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4"/>
            <p:cNvSpPr/>
            <p:nvPr/>
          </p:nvSpPr>
          <p:spPr>
            <a:xfrm>
              <a:off x="6897844"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4"/>
            <p:cNvSpPr/>
            <p:nvPr/>
          </p:nvSpPr>
          <p:spPr>
            <a:xfrm>
              <a:off x="7234932"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4"/>
            <p:cNvSpPr/>
            <p:nvPr/>
          </p:nvSpPr>
          <p:spPr>
            <a:xfrm>
              <a:off x="757202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4"/>
            <p:cNvSpPr/>
            <p:nvPr/>
          </p:nvSpPr>
          <p:spPr>
            <a:xfrm>
              <a:off x="790911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8246201"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5212394"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5549484"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4"/>
            <p:cNvSpPr/>
            <p:nvPr/>
          </p:nvSpPr>
          <p:spPr>
            <a:xfrm>
              <a:off x="5886575"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4"/>
            <p:cNvSpPr/>
            <p:nvPr/>
          </p:nvSpPr>
          <p:spPr>
            <a:xfrm>
              <a:off x="622366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656075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6897844"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7234932"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757202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790911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8246201"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5212394"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5549484"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4"/>
            <p:cNvSpPr/>
            <p:nvPr/>
          </p:nvSpPr>
          <p:spPr>
            <a:xfrm>
              <a:off x="5886575"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4"/>
            <p:cNvSpPr/>
            <p:nvPr/>
          </p:nvSpPr>
          <p:spPr>
            <a:xfrm>
              <a:off x="622366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656075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6897844"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7234932"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57202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90911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4"/>
            <p:cNvSpPr/>
            <p:nvPr/>
          </p:nvSpPr>
          <p:spPr>
            <a:xfrm>
              <a:off x="8246201"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rotWithShape="1">
          <a:blip r:embed="rId3">
            <a:alphaModFix/>
          </a:blip>
          <a:srcRect l="7783"/>
          <a:stretch/>
        </p:blipFill>
        <p:spPr>
          <a:xfrm>
            <a:off x="150" y="0"/>
            <a:ext cx="9144000" cy="5143500"/>
          </a:xfrm>
          <a:prstGeom prst="rect">
            <a:avLst/>
          </a:prstGeom>
          <a:noFill/>
          <a:ln>
            <a:noFill/>
          </a:ln>
        </p:spPr>
      </p:pic>
      <p:sp>
        <p:nvSpPr>
          <p:cNvPr id="96" name="Google Shape;96;p16"/>
          <p:cNvSpPr txBox="1">
            <a:spLocks noGrp="1"/>
          </p:cNvSpPr>
          <p:nvPr>
            <p:ph type="title"/>
          </p:nvPr>
        </p:nvSpPr>
        <p:spPr>
          <a:xfrm>
            <a:off x="540925" y="70925"/>
            <a:ext cx="1885500" cy="72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b="1"/>
              <a:t>Goals </a:t>
            </a:r>
            <a:endParaRPr sz="3600"/>
          </a:p>
        </p:txBody>
      </p:sp>
      <p:sp>
        <p:nvSpPr>
          <p:cNvPr id="97" name="Google Shape;97;p16"/>
          <p:cNvSpPr txBox="1"/>
          <p:nvPr/>
        </p:nvSpPr>
        <p:spPr>
          <a:xfrm>
            <a:off x="632975" y="597200"/>
            <a:ext cx="4995600" cy="17937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r>
              <a:rPr lang="en" sz="1100" dirty="0">
                <a:solidFill>
                  <a:schemeClr val="lt1"/>
                </a:solidFill>
                <a:latin typeface="Times New Roman"/>
                <a:ea typeface="Times New Roman"/>
                <a:cs typeface="Times New Roman"/>
                <a:sym typeface="Times New Roman"/>
              </a:rPr>
              <a:t>To ensure greater and meaning involvement of adolescents and young people in their diversities   in policy formulation, decision making, governance, program design, development, implementations, monitoring and evaluation at all levels.  </a:t>
            </a:r>
            <a:endParaRPr sz="1100" dirty="0">
              <a:solidFill>
                <a:schemeClr val="lt1"/>
              </a:solidFill>
              <a:latin typeface="Times New Roman"/>
              <a:ea typeface="Times New Roman"/>
              <a:cs typeface="Times New Roman"/>
              <a:sym typeface="Times New Roman"/>
            </a:endParaRPr>
          </a:p>
          <a:p>
            <a:pPr marL="0" lvl="0" indent="0" algn="l" rtl="0">
              <a:spcBef>
                <a:spcPts val="1200"/>
              </a:spcBef>
              <a:spcAft>
                <a:spcPts val="0"/>
              </a:spcAft>
              <a:buNone/>
            </a:pPr>
            <a:endParaRPr sz="1800" dirty="0">
              <a:solidFill>
                <a:schemeClr val="lt1"/>
              </a:solidFill>
              <a:latin typeface="Roboto"/>
              <a:ea typeface="Roboto"/>
              <a:cs typeface="Roboto"/>
              <a:sym typeface="Roboto"/>
            </a:endParaRPr>
          </a:p>
        </p:txBody>
      </p:sp>
      <p:sp>
        <p:nvSpPr>
          <p:cNvPr id="98" name="Google Shape;98;p16"/>
          <p:cNvSpPr txBox="1">
            <a:spLocks noGrp="1"/>
          </p:cNvSpPr>
          <p:nvPr>
            <p:ph type="title"/>
          </p:nvPr>
        </p:nvSpPr>
        <p:spPr>
          <a:xfrm>
            <a:off x="6499975" y="1027925"/>
            <a:ext cx="2381700" cy="72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b="1"/>
              <a:t>Objectives </a:t>
            </a:r>
            <a:endParaRPr sz="3600"/>
          </a:p>
        </p:txBody>
      </p:sp>
      <p:sp>
        <p:nvSpPr>
          <p:cNvPr id="99" name="Google Shape;99;p16"/>
          <p:cNvSpPr txBox="1"/>
          <p:nvPr/>
        </p:nvSpPr>
        <p:spPr>
          <a:xfrm>
            <a:off x="420175" y="1757525"/>
            <a:ext cx="8218200" cy="2568600"/>
          </a:xfrm>
          <a:prstGeom prst="rect">
            <a:avLst/>
          </a:prstGeom>
          <a:noFill/>
          <a:ln>
            <a:noFill/>
          </a:ln>
        </p:spPr>
        <p:txBody>
          <a:bodyPr spcFirstLastPara="1" wrap="square" lIns="91425" tIns="91425" rIns="91425" bIns="91425" anchor="t" anchorCtr="0">
            <a:noAutofit/>
          </a:bodyPr>
          <a:lstStyle/>
          <a:p>
            <a:pPr marL="457200" lvl="0" indent="-304800" algn="just" rtl="0">
              <a:lnSpc>
                <a:spcPct val="115000"/>
              </a:lnSpc>
              <a:spcBef>
                <a:spcPts val="600"/>
              </a:spcBef>
              <a:spcAft>
                <a:spcPts val="0"/>
              </a:spcAft>
              <a:buClr>
                <a:schemeClr val="lt1"/>
              </a:buClr>
              <a:buSzPts val="1200"/>
              <a:buFont typeface="Times New Roman"/>
              <a:buChar char="-"/>
            </a:pPr>
            <a:r>
              <a:rPr lang="en" sz="1200" dirty="0">
                <a:solidFill>
                  <a:schemeClr val="lt1"/>
                </a:solidFill>
                <a:latin typeface="Times New Roman"/>
                <a:ea typeface="Times New Roman"/>
                <a:cs typeface="Times New Roman"/>
                <a:sym typeface="Times New Roman"/>
              </a:rPr>
              <a:t>To promote fundamental human rights and gender equality of adolescent and young people in their diversities.</a:t>
            </a:r>
            <a:endParaRPr sz="1200" dirty="0">
              <a:solidFill>
                <a:schemeClr val="lt1"/>
              </a:solidFill>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lt1"/>
              </a:buClr>
              <a:buSzPts val="1200"/>
              <a:buFont typeface="Times New Roman"/>
              <a:buChar char="-"/>
            </a:pPr>
            <a:r>
              <a:rPr lang="en" sz="1200" dirty="0">
                <a:solidFill>
                  <a:schemeClr val="lt1"/>
                </a:solidFill>
                <a:latin typeface="Times New Roman"/>
                <a:ea typeface="Times New Roman"/>
                <a:cs typeface="Times New Roman"/>
                <a:sym typeface="Times New Roman"/>
              </a:rPr>
              <a:t>To promote comprehensive sexual reproductive health and right information and services for adolescent and young people in their diversities. </a:t>
            </a:r>
            <a:endParaRPr sz="1200" dirty="0">
              <a:solidFill>
                <a:schemeClr val="lt1"/>
              </a:solidFill>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lt1"/>
              </a:buClr>
              <a:buSzPts val="1200"/>
              <a:buFont typeface="Times New Roman"/>
              <a:buChar char="-"/>
            </a:pPr>
            <a:r>
              <a:rPr lang="en" sz="1200" dirty="0">
                <a:solidFill>
                  <a:schemeClr val="lt1"/>
                </a:solidFill>
                <a:latin typeface="Times New Roman"/>
                <a:ea typeface="Times New Roman"/>
                <a:cs typeface="Times New Roman"/>
                <a:sym typeface="Times New Roman"/>
              </a:rPr>
              <a:t>To facilitate access to free and comprehensive prevention, treatment, care and support for adolescent and young people in their diversities. </a:t>
            </a:r>
            <a:endParaRPr sz="1200" dirty="0">
              <a:solidFill>
                <a:schemeClr val="lt1"/>
              </a:solidFill>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lt1"/>
              </a:buClr>
              <a:buSzPts val="1200"/>
              <a:buFont typeface="Times New Roman"/>
              <a:buChar char="-"/>
            </a:pPr>
            <a:r>
              <a:rPr lang="en" sz="1200" dirty="0">
                <a:solidFill>
                  <a:schemeClr val="lt1"/>
                </a:solidFill>
                <a:latin typeface="Times New Roman"/>
                <a:ea typeface="Times New Roman"/>
                <a:cs typeface="Times New Roman"/>
                <a:sym typeface="Times New Roman"/>
              </a:rPr>
              <a:t>To provide and sustain a platform for adolescents and young people in their diversities   to come together, exchange ideas through the instrument of peer support groups and forums.</a:t>
            </a:r>
            <a:endParaRPr sz="1200" dirty="0">
              <a:solidFill>
                <a:schemeClr val="lt1"/>
              </a:solidFill>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lt1"/>
              </a:buClr>
              <a:buSzPts val="1200"/>
              <a:buFont typeface="Times New Roman"/>
              <a:buChar char="-"/>
            </a:pPr>
            <a:r>
              <a:rPr lang="en" sz="1200" dirty="0">
                <a:solidFill>
                  <a:schemeClr val="lt1"/>
                </a:solidFill>
                <a:latin typeface="Times New Roman"/>
                <a:ea typeface="Times New Roman"/>
                <a:cs typeface="Times New Roman"/>
                <a:sym typeface="Times New Roman"/>
              </a:rPr>
              <a:t>To facilitate meaningful involvement of adolescent and young people in their diversities in program design, development, implementations, monitoring and evaluation at all levels.</a:t>
            </a:r>
            <a:endParaRPr sz="1200" dirty="0">
              <a:solidFill>
                <a:schemeClr val="lt1"/>
              </a:solidFill>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lt1"/>
              </a:buClr>
              <a:buSzPts val="1200"/>
              <a:buFont typeface="Times New Roman"/>
              <a:buChar char="-"/>
            </a:pPr>
            <a:r>
              <a:rPr lang="en" sz="1200" dirty="0">
                <a:solidFill>
                  <a:schemeClr val="lt1"/>
                </a:solidFill>
                <a:latin typeface="Times New Roman"/>
                <a:ea typeface="Times New Roman"/>
                <a:cs typeface="Times New Roman"/>
                <a:sym typeface="Times New Roman"/>
              </a:rPr>
              <a:t>To facilitate access to social economic support for adolescents and young people in their diversities   in the country and Africa.</a:t>
            </a:r>
            <a:endParaRPr sz="1200" dirty="0">
              <a:solidFill>
                <a:schemeClr val="lt1"/>
              </a:solidFill>
              <a:latin typeface="Times New Roman"/>
              <a:ea typeface="Times New Roman"/>
              <a:cs typeface="Times New Roman"/>
              <a:sym typeface="Times New Roman"/>
            </a:endParaRPr>
          </a:p>
          <a:p>
            <a:pPr marL="457200" lvl="0" indent="-304800" algn="just" rtl="0">
              <a:lnSpc>
                <a:spcPct val="115000"/>
              </a:lnSpc>
              <a:spcBef>
                <a:spcPts val="0"/>
              </a:spcBef>
              <a:spcAft>
                <a:spcPts val="0"/>
              </a:spcAft>
              <a:buClr>
                <a:schemeClr val="lt1"/>
              </a:buClr>
              <a:buSzPts val="1200"/>
              <a:buFont typeface="Times New Roman"/>
              <a:buChar char="-"/>
            </a:pPr>
            <a:r>
              <a:rPr lang="en" sz="1200" dirty="0">
                <a:solidFill>
                  <a:schemeClr val="lt1"/>
                </a:solidFill>
                <a:latin typeface="Times New Roman"/>
                <a:ea typeface="Times New Roman"/>
                <a:cs typeface="Times New Roman"/>
                <a:sym typeface="Times New Roman"/>
              </a:rPr>
              <a:t>To foster synergize and build positive partner relation and collaboration with other national, regional and global stakeholders, NGOs, CSOs and networks for effective programming and resource mobilization for adolescents and young people in their diversities.</a:t>
            </a:r>
            <a:endParaRPr sz="1200" dirty="0">
              <a:solidFill>
                <a:schemeClr val="lt1"/>
              </a:solidFill>
              <a:latin typeface="Times New Roman"/>
              <a:ea typeface="Times New Roman"/>
              <a:cs typeface="Times New Roman"/>
              <a:sym typeface="Times New Roman"/>
            </a:endParaRPr>
          </a:p>
          <a:p>
            <a:pPr marL="0" lvl="0" indent="0" algn="l" rtl="0">
              <a:spcBef>
                <a:spcPts val="600"/>
              </a:spcBef>
              <a:spcAft>
                <a:spcPts val="0"/>
              </a:spcAft>
              <a:buNone/>
            </a:pPr>
            <a:endParaRPr dirty="0">
              <a:solidFill>
                <a:schemeClr val="lt1"/>
              </a:solidFill>
              <a:latin typeface="Times New Roman"/>
              <a:ea typeface="Times New Roman"/>
              <a:cs typeface="Times New Roman"/>
              <a:sym typeface="Times New Roman"/>
            </a:endParaRPr>
          </a:p>
        </p:txBody>
      </p:sp>
      <p:pic>
        <p:nvPicPr>
          <p:cNvPr id="100" name="Google Shape;100;p16"/>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17"/>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106" name="Google Shape;106;p17"/>
          <p:cNvSpPr/>
          <p:nvPr/>
        </p:nvSpPr>
        <p:spPr>
          <a:xfrm>
            <a:off x="647950" y="288325"/>
            <a:ext cx="5461800" cy="410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07" name="Google Shape;107;p17"/>
          <p:cNvSpPr txBox="1">
            <a:spLocks noGrp="1"/>
          </p:cNvSpPr>
          <p:nvPr>
            <p:ph type="title"/>
          </p:nvPr>
        </p:nvSpPr>
        <p:spPr>
          <a:xfrm>
            <a:off x="653650" y="267475"/>
            <a:ext cx="54618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2400"/>
              </a:spcBef>
              <a:spcAft>
                <a:spcPts val="600"/>
              </a:spcAft>
              <a:buNone/>
            </a:pPr>
            <a:r>
              <a:rPr lang="en" sz="1900" b="1">
                <a:latin typeface="Times New Roman"/>
                <a:ea typeface="Times New Roman"/>
                <a:cs typeface="Times New Roman"/>
                <a:sym typeface="Times New Roman"/>
              </a:rPr>
              <a:t>Geographical Coverage and Network Membership </a:t>
            </a:r>
            <a:endParaRPr sz="4400" b="1"/>
          </a:p>
        </p:txBody>
      </p:sp>
      <p:sp>
        <p:nvSpPr>
          <p:cNvPr id="108" name="Google Shape;108;p17"/>
          <p:cNvSpPr txBox="1"/>
          <p:nvPr/>
        </p:nvSpPr>
        <p:spPr>
          <a:xfrm>
            <a:off x="647950" y="764500"/>
            <a:ext cx="7827900" cy="25686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r>
              <a:rPr lang="en" sz="1300">
                <a:solidFill>
                  <a:schemeClr val="lt1"/>
                </a:solidFill>
                <a:latin typeface="Times New Roman"/>
                <a:ea typeface="Times New Roman"/>
                <a:cs typeface="Times New Roman"/>
                <a:sym typeface="Times New Roman"/>
              </a:rPr>
              <a:t>ANAYD is a non-discriminatory organization with over 87 NGOs, CSOs, Networks and CBOs who subscribe to it in Kaduna state, over 90 NGOs, CSOs, CBOs, and networks who subscribe across 37 states of Nigeria and 7 west and central African NGOs, and Networks who subscribe. ANAYD operate across 6 geopolitical zones in 10 states; Abia Akwa Ibom, Anambra, Lagos, Benue, Kaduna, Abuja, Kwara, Kano and Taraba). But currently through Global Fund grant worked across 7 states namely (Akwa Ibom, Anambra, Lagos, Benue, Kaduna, Abuja and Taraba).</a:t>
            </a:r>
            <a:endParaRPr sz="1300">
              <a:solidFill>
                <a:schemeClr val="lt1"/>
              </a:solidFill>
              <a:latin typeface="Times New Roman"/>
              <a:ea typeface="Times New Roman"/>
              <a:cs typeface="Times New Roman"/>
              <a:sym typeface="Times New Roman"/>
            </a:endParaRPr>
          </a:p>
          <a:p>
            <a:pPr marL="0" lvl="0" indent="0" algn="just" rtl="0">
              <a:lnSpc>
                <a:spcPct val="115000"/>
              </a:lnSpc>
              <a:spcBef>
                <a:spcPts val="1200"/>
              </a:spcBef>
              <a:spcAft>
                <a:spcPts val="0"/>
              </a:spcAft>
              <a:buNone/>
            </a:pPr>
            <a:r>
              <a:rPr lang="en" sz="1300">
                <a:solidFill>
                  <a:schemeClr val="lt1"/>
                </a:solidFill>
                <a:latin typeface="Times New Roman"/>
                <a:ea typeface="Times New Roman"/>
                <a:cs typeface="Times New Roman"/>
                <a:sym typeface="Times New Roman"/>
              </a:rPr>
              <a:t> ANAYD also have professional individuals such as medical doctors, clinicians, advocates, activist, media, academia, researchers, lab scientist, and community members (KPs and LGBTQ) who subscribe personally and are committed to the goals and objectives of the organization.  </a:t>
            </a:r>
            <a:endParaRPr sz="1300">
              <a:solidFill>
                <a:schemeClr val="lt1"/>
              </a:solidFill>
              <a:latin typeface="Times New Roman"/>
              <a:ea typeface="Times New Roman"/>
              <a:cs typeface="Times New Roman"/>
              <a:sym typeface="Times New Roman"/>
            </a:endParaRPr>
          </a:p>
          <a:p>
            <a:pPr marL="0" lvl="0" indent="0" algn="l" rtl="0">
              <a:spcBef>
                <a:spcPts val="1200"/>
              </a:spcBef>
              <a:spcAft>
                <a:spcPts val="0"/>
              </a:spcAft>
              <a:buNone/>
            </a:pPr>
            <a:endParaRPr>
              <a:solidFill>
                <a:schemeClr val="lt1"/>
              </a:solidFill>
              <a:latin typeface="Times New Roman"/>
              <a:ea typeface="Times New Roman"/>
              <a:cs typeface="Times New Roman"/>
              <a:sym typeface="Times New Roman"/>
            </a:endParaRPr>
          </a:p>
        </p:txBody>
      </p:sp>
      <p:sp>
        <p:nvSpPr>
          <p:cNvPr id="109" name="Google Shape;109;p17"/>
          <p:cNvSpPr/>
          <p:nvPr/>
        </p:nvSpPr>
        <p:spPr>
          <a:xfrm>
            <a:off x="6279075" y="3353950"/>
            <a:ext cx="2191200" cy="4812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10" name="Google Shape;110;p17"/>
          <p:cNvSpPr txBox="1">
            <a:spLocks noGrp="1"/>
          </p:cNvSpPr>
          <p:nvPr>
            <p:ph type="title"/>
          </p:nvPr>
        </p:nvSpPr>
        <p:spPr>
          <a:xfrm>
            <a:off x="6355275" y="3386350"/>
            <a:ext cx="54618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2400"/>
              </a:spcBef>
              <a:spcAft>
                <a:spcPts val="600"/>
              </a:spcAft>
              <a:buNone/>
            </a:pPr>
            <a:r>
              <a:rPr lang="en" sz="1900" b="1">
                <a:latin typeface="Times New Roman"/>
                <a:ea typeface="Times New Roman"/>
                <a:cs typeface="Times New Roman"/>
                <a:sym typeface="Times New Roman"/>
              </a:rPr>
              <a:t>Board Of Trustees </a:t>
            </a:r>
            <a:endParaRPr sz="4400" b="1"/>
          </a:p>
        </p:txBody>
      </p:sp>
      <p:sp>
        <p:nvSpPr>
          <p:cNvPr id="111" name="Google Shape;111;p17"/>
          <p:cNvSpPr txBox="1"/>
          <p:nvPr/>
        </p:nvSpPr>
        <p:spPr>
          <a:xfrm>
            <a:off x="647950" y="3835200"/>
            <a:ext cx="7827900" cy="2568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1200"/>
              </a:spcBef>
              <a:spcAft>
                <a:spcPts val="0"/>
              </a:spcAft>
              <a:buNone/>
            </a:pPr>
            <a:r>
              <a:rPr lang="en" sz="1500">
                <a:solidFill>
                  <a:schemeClr val="lt1"/>
                </a:solidFill>
                <a:latin typeface="Times New Roman"/>
                <a:ea typeface="Times New Roman"/>
                <a:cs typeface="Times New Roman"/>
                <a:sym typeface="Times New Roman"/>
              </a:rPr>
              <a:t>ANAYD is registered as a civil society organization and made up of three board members who were appointed from different works of life; professionals and public health consultants at high positions in the Nigerian and International HIV and SRHR responses.  </a:t>
            </a:r>
            <a:endParaRPr sz="1500">
              <a:solidFill>
                <a:schemeClr val="lt1"/>
              </a:solidFill>
              <a:latin typeface="Times New Roman"/>
              <a:ea typeface="Times New Roman"/>
              <a:cs typeface="Times New Roman"/>
              <a:sym typeface="Times New Roman"/>
            </a:endParaRPr>
          </a:p>
          <a:p>
            <a:pPr marL="0" lvl="0" indent="0" algn="r" rtl="0">
              <a:spcBef>
                <a:spcPts val="1200"/>
              </a:spcBef>
              <a:spcAft>
                <a:spcPts val="0"/>
              </a:spcAft>
              <a:buNone/>
            </a:pPr>
            <a:endParaRPr sz="1700">
              <a:solidFill>
                <a:schemeClr val="lt1"/>
              </a:solidFill>
              <a:latin typeface="Times New Roman"/>
              <a:ea typeface="Times New Roman"/>
              <a:cs typeface="Times New Roman"/>
              <a:sym typeface="Times New Roman"/>
            </a:endParaRPr>
          </a:p>
        </p:txBody>
      </p:sp>
      <p:pic>
        <p:nvPicPr>
          <p:cNvPr id="112" name="Google Shape;112;p17"/>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117" name="Google Shape;117;p18"/>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118" name="Google Shape;118;p18"/>
          <p:cNvSpPr/>
          <p:nvPr/>
        </p:nvSpPr>
        <p:spPr>
          <a:xfrm>
            <a:off x="876550" y="212125"/>
            <a:ext cx="2933700" cy="410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19" name="Google Shape;119;p18"/>
          <p:cNvSpPr txBox="1">
            <a:spLocks noGrp="1"/>
          </p:cNvSpPr>
          <p:nvPr>
            <p:ph type="title"/>
          </p:nvPr>
        </p:nvSpPr>
        <p:spPr>
          <a:xfrm>
            <a:off x="882250" y="191275"/>
            <a:ext cx="54618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2400"/>
              </a:spcBef>
              <a:spcAft>
                <a:spcPts val="600"/>
              </a:spcAft>
              <a:buNone/>
            </a:pPr>
            <a:r>
              <a:rPr lang="en" sz="1900" b="1">
                <a:latin typeface="Times New Roman"/>
                <a:ea typeface="Times New Roman"/>
                <a:cs typeface="Times New Roman"/>
                <a:sym typeface="Times New Roman"/>
              </a:rPr>
              <a:t>Advisory Board Members </a:t>
            </a:r>
            <a:endParaRPr sz="4400" b="1"/>
          </a:p>
        </p:txBody>
      </p:sp>
      <p:sp>
        <p:nvSpPr>
          <p:cNvPr id="120" name="Google Shape;120;p18"/>
          <p:cNvSpPr txBox="1"/>
          <p:nvPr/>
        </p:nvSpPr>
        <p:spPr>
          <a:xfrm>
            <a:off x="572550" y="665675"/>
            <a:ext cx="7827900" cy="2568600"/>
          </a:xfrm>
          <a:prstGeom prst="rect">
            <a:avLst/>
          </a:prstGeom>
          <a:noFill/>
          <a:ln>
            <a:noFill/>
          </a:ln>
        </p:spPr>
        <p:txBody>
          <a:bodyPr spcFirstLastPara="1" wrap="square" lIns="91425" tIns="91425" rIns="91425" bIns="91425" anchor="t" anchorCtr="0">
            <a:noAutofit/>
          </a:bodyPr>
          <a:lstStyle/>
          <a:p>
            <a:pPr marL="228600" lvl="0" indent="0" algn="just" rtl="0">
              <a:lnSpc>
                <a:spcPct val="115000"/>
              </a:lnSpc>
              <a:spcBef>
                <a:spcPts val="1200"/>
              </a:spcBef>
              <a:spcAft>
                <a:spcPts val="0"/>
              </a:spcAft>
              <a:buNone/>
            </a:pPr>
            <a:r>
              <a:rPr lang="en">
                <a:solidFill>
                  <a:schemeClr val="lt1"/>
                </a:solidFill>
                <a:latin typeface="Times New Roman"/>
                <a:ea typeface="Times New Roman"/>
                <a:cs typeface="Times New Roman"/>
                <a:sym typeface="Times New Roman"/>
              </a:rPr>
              <a:t>The advisory board members of the organization compose of professional  independent individuals who have serve or are still serving across government agencies, implementing partners, donor agency, private sectors and political law makers who upon request call by the organization to serve in such capacity when accepted; and adolescents and young people who serve to voice and share current issues as it face them towards also guiding the organization program approach in line with current needs. they all provide guidance and share expertise towards helping the organization growth and strengthen visibility.  </a:t>
            </a:r>
            <a:endParaRPr>
              <a:solidFill>
                <a:schemeClr val="lt1"/>
              </a:solidFill>
              <a:latin typeface="Times New Roman"/>
              <a:ea typeface="Times New Roman"/>
              <a:cs typeface="Times New Roman"/>
              <a:sym typeface="Times New Roman"/>
            </a:endParaRPr>
          </a:p>
          <a:p>
            <a:pPr marL="0" lvl="0" indent="0" algn="l" rtl="0">
              <a:spcBef>
                <a:spcPts val="1200"/>
              </a:spcBef>
              <a:spcAft>
                <a:spcPts val="0"/>
              </a:spcAft>
              <a:buNone/>
            </a:pPr>
            <a:endParaRPr sz="1600">
              <a:solidFill>
                <a:schemeClr val="lt1"/>
              </a:solidFill>
              <a:latin typeface="Times New Roman"/>
              <a:ea typeface="Times New Roman"/>
              <a:cs typeface="Times New Roman"/>
              <a:sym typeface="Times New Roman"/>
            </a:endParaRPr>
          </a:p>
        </p:txBody>
      </p:sp>
      <p:sp>
        <p:nvSpPr>
          <p:cNvPr id="121" name="Google Shape;121;p18"/>
          <p:cNvSpPr/>
          <p:nvPr/>
        </p:nvSpPr>
        <p:spPr>
          <a:xfrm>
            <a:off x="4888025" y="2668150"/>
            <a:ext cx="3277500" cy="4812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2" name="Google Shape;122;p18"/>
          <p:cNvSpPr txBox="1">
            <a:spLocks noGrp="1"/>
          </p:cNvSpPr>
          <p:nvPr>
            <p:ph type="title"/>
          </p:nvPr>
        </p:nvSpPr>
        <p:spPr>
          <a:xfrm>
            <a:off x="4983675" y="2700550"/>
            <a:ext cx="54618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2400"/>
              </a:spcBef>
              <a:spcAft>
                <a:spcPts val="600"/>
              </a:spcAft>
              <a:buNone/>
            </a:pPr>
            <a:r>
              <a:rPr lang="en" sz="1900" b="1">
                <a:latin typeface="Times New Roman"/>
                <a:ea typeface="Times New Roman"/>
                <a:cs typeface="Times New Roman"/>
                <a:sym typeface="Times New Roman"/>
              </a:rPr>
              <a:t>Program Management Team </a:t>
            </a:r>
            <a:endParaRPr sz="4400" b="1"/>
          </a:p>
        </p:txBody>
      </p:sp>
      <p:sp>
        <p:nvSpPr>
          <p:cNvPr id="123" name="Google Shape;123;p18"/>
          <p:cNvSpPr txBox="1"/>
          <p:nvPr/>
        </p:nvSpPr>
        <p:spPr>
          <a:xfrm>
            <a:off x="876550" y="3225600"/>
            <a:ext cx="7524000" cy="25686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r>
              <a:rPr lang="en">
                <a:solidFill>
                  <a:schemeClr val="lt1"/>
                </a:solidFill>
                <a:latin typeface="Times New Roman"/>
                <a:ea typeface="Times New Roman"/>
                <a:cs typeface="Times New Roman"/>
                <a:sym typeface="Times New Roman"/>
              </a:rPr>
              <a:t>The projects and activities of the organization funded by partners and donor agencies is been management, and supervise by the program management team of ANAYD. The team is made up of 7 young people who are professionals, vibrant intellectuals and creative to cause the change young people would love to see in our time. ANAYD also have 9 program officers working as it state actors and focal point across 10 states namely (Abia, Akwa Ibom, Anambra, Lagos, Benue, Kaduna, Abuja, Kwara, Kano and Taraba), And over 490 pool volunteers it works with for most of its projects or activities and which some are professional individuals with Masters, Bsc, NCE, Diploma, SSCE and other professional qualifications.</a:t>
            </a:r>
            <a:endParaRPr>
              <a:solidFill>
                <a:schemeClr val="lt1"/>
              </a:solidFill>
              <a:latin typeface="Times New Roman"/>
              <a:ea typeface="Times New Roman"/>
              <a:cs typeface="Times New Roman"/>
              <a:sym typeface="Times New Roman"/>
            </a:endParaRPr>
          </a:p>
          <a:p>
            <a:pPr marL="0" lvl="0" indent="0" algn="r" rtl="0">
              <a:spcBef>
                <a:spcPts val="1200"/>
              </a:spcBef>
              <a:spcAft>
                <a:spcPts val="0"/>
              </a:spcAft>
              <a:buNone/>
            </a:pPr>
            <a:endParaRPr sz="1800">
              <a:solidFill>
                <a:schemeClr val="lt1"/>
              </a:solidFill>
              <a:latin typeface="Times New Roman"/>
              <a:ea typeface="Times New Roman"/>
              <a:cs typeface="Times New Roman"/>
              <a:sym typeface="Times New Roman"/>
            </a:endParaRPr>
          </a:p>
        </p:txBody>
      </p:sp>
      <p:pic>
        <p:nvPicPr>
          <p:cNvPr id="124" name="Google Shape;124;p18"/>
          <p:cNvPicPr preferRelativeResize="0"/>
          <p:nvPr/>
        </p:nvPicPr>
        <p:blipFill>
          <a:blip r:embed="rId4">
            <a:alphaModFix/>
          </a:blip>
          <a:stretch>
            <a:fillRect/>
          </a:stretch>
        </p:blipFill>
        <p:spPr>
          <a:xfrm>
            <a:off x="8322275" y="-737"/>
            <a:ext cx="603449" cy="576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129" name="Google Shape;129;p19"/>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130" name="Google Shape;130;p19"/>
          <p:cNvSpPr/>
          <p:nvPr/>
        </p:nvSpPr>
        <p:spPr>
          <a:xfrm>
            <a:off x="876550" y="212125"/>
            <a:ext cx="1063500" cy="410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31" name="Google Shape;131;p19"/>
          <p:cNvSpPr txBox="1">
            <a:spLocks noGrp="1"/>
          </p:cNvSpPr>
          <p:nvPr>
            <p:ph type="title"/>
          </p:nvPr>
        </p:nvSpPr>
        <p:spPr>
          <a:xfrm>
            <a:off x="882250" y="191275"/>
            <a:ext cx="54618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2400"/>
              </a:spcBef>
              <a:spcAft>
                <a:spcPts val="600"/>
              </a:spcAft>
              <a:buNone/>
            </a:pPr>
            <a:r>
              <a:rPr lang="en" sz="1900" b="1">
                <a:latin typeface="Times New Roman"/>
                <a:ea typeface="Times New Roman"/>
                <a:cs typeface="Times New Roman"/>
                <a:sym typeface="Times New Roman"/>
              </a:rPr>
              <a:t>Legality </a:t>
            </a:r>
            <a:endParaRPr sz="4400" b="1"/>
          </a:p>
        </p:txBody>
      </p:sp>
      <p:sp>
        <p:nvSpPr>
          <p:cNvPr id="132" name="Google Shape;132;p19"/>
          <p:cNvSpPr txBox="1"/>
          <p:nvPr/>
        </p:nvSpPr>
        <p:spPr>
          <a:xfrm>
            <a:off x="800350" y="657000"/>
            <a:ext cx="7827900" cy="25686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r>
              <a:rPr lang="en" sz="1300">
                <a:solidFill>
                  <a:schemeClr val="lt1"/>
                </a:solidFill>
                <a:latin typeface="Times New Roman"/>
                <a:ea typeface="Times New Roman"/>
                <a:cs typeface="Times New Roman"/>
                <a:sym typeface="Times New Roman"/>
              </a:rPr>
              <a:t>ANAYD was established in October 25</a:t>
            </a:r>
            <a:r>
              <a:rPr lang="en" sz="1300" baseline="30000">
                <a:solidFill>
                  <a:schemeClr val="lt1"/>
                </a:solidFill>
                <a:latin typeface="Times New Roman"/>
                <a:ea typeface="Times New Roman"/>
                <a:cs typeface="Times New Roman"/>
                <a:sym typeface="Times New Roman"/>
              </a:rPr>
              <a:t>th</a:t>
            </a:r>
            <a:r>
              <a:rPr lang="en" sz="1300">
                <a:solidFill>
                  <a:schemeClr val="lt1"/>
                </a:solidFill>
                <a:latin typeface="Times New Roman"/>
                <a:ea typeface="Times New Roman"/>
                <a:cs typeface="Times New Roman"/>
                <a:sym typeface="Times New Roman"/>
              </a:rPr>
              <a:t> 2015, inaugurate 29th September 2017  and was fully registered with the Corporate Affairs Commission (C.A.C) in Nigeria and Abuja as a civil society organization and an incorporated charity body on July 30</a:t>
            </a:r>
            <a:r>
              <a:rPr lang="en" sz="1300" baseline="30000">
                <a:solidFill>
                  <a:schemeClr val="lt1"/>
                </a:solidFill>
                <a:latin typeface="Times New Roman"/>
                <a:ea typeface="Times New Roman"/>
                <a:cs typeface="Times New Roman"/>
                <a:sym typeface="Times New Roman"/>
              </a:rPr>
              <a:t>th</a:t>
            </a:r>
            <a:r>
              <a:rPr lang="en" sz="1300">
                <a:solidFill>
                  <a:schemeClr val="lt1"/>
                </a:solidFill>
                <a:latin typeface="Times New Roman"/>
                <a:ea typeface="Times New Roman"/>
                <a:cs typeface="Times New Roman"/>
                <a:sym typeface="Times New Roman"/>
              </a:rPr>
              <a:t>, 2019 with CAC/IT/NO: 133047 registered number and also haven pass through the Economical and Financial Crimes Commission (EFCC) Nigeria-Special Control Unit Against Money Laundering (SCULM) the organization on the 11th September 2019 was duly  registered in accordance with the provision of section 5 (1) (a) and (4) of the Money Laundering (Prohibition) Act, 2011, Tax Identification Number (TIN): 21454235.</a:t>
            </a:r>
            <a:endParaRPr sz="1300">
              <a:solidFill>
                <a:schemeClr val="lt1"/>
              </a:solidFill>
              <a:latin typeface="Times New Roman"/>
              <a:ea typeface="Times New Roman"/>
              <a:cs typeface="Times New Roman"/>
              <a:sym typeface="Times New Roman"/>
            </a:endParaRPr>
          </a:p>
          <a:p>
            <a:pPr marL="0" lvl="0" indent="0" algn="l" rtl="0">
              <a:spcBef>
                <a:spcPts val="1200"/>
              </a:spcBef>
              <a:spcAft>
                <a:spcPts val="0"/>
              </a:spcAft>
              <a:buNone/>
            </a:pPr>
            <a:endParaRPr sz="1600">
              <a:solidFill>
                <a:schemeClr val="lt1"/>
              </a:solidFill>
              <a:latin typeface="Times New Roman"/>
              <a:ea typeface="Times New Roman"/>
              <a:cs typeface="Times New Roman"/>
              <a:sym typeface="Times New Roman"/>
            </a:endParaRPr>
          </a:p>
        </p:txBody>
      </p:sp>
      <p:sp>
        <p:nvSpPr>
          <p:cNvPr id="133" name="Google Shape;133;p19"/>
          <p:cNvSpPr/>
          <p:nvPr/>
        </p:nvSpPr>
        <p:spPr>
          <a:xfrm>
            <a:off x="7073625" y="2439550"/>
            <a:ext cx="1396800" cy="4812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34" name="Google Shape;134;p19"/>
          <p:cNvSpPr txBox="1">
            <a:spLocks noGrp="1"/>
          </p:cNvSpPr>
          <p:nvPr>
            <p:ph type="title"/>
          </p:nvPr>
        </p:nvSpPr>
        <p:spPr>
          <a:xfrm>
            <a:off x="7117275" y="2471950"/>
            <a:ext cx="54618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2400"/>
              </a:spcBef>
              <a:spcAft>
                <a:spcPts val="600"/>
              </a:spcAft>
              <a:buNone/>
            </a:pPr>
            <a:r>
              <a:rPr lang="en" sz="1900" b="1">
                <a:latin typeface="Times New Roman"/>
                <a:ea typeface="Times New Roman"/>
                <a:cs typeface="Times New Roman"/>
                <a:sym typeface="Times New Roman"/>
              </a:rPr>
              <a:t>Structure </a:t>
            </a:r>
            <a:endParaRPr sz="4400" b="1"/>
          </a:p>
        </p:txBody>
      </p:sp>
      <p:sp>
        <p:nvSpPr>
          <p:cNvPr id="135" name="Google Shape;135;p19"/>
          <p:cNvSpPr txBox="1"/>
          <p:nvPr/>
        </p:nvSpPr>
        <p:spPr>
          <a:xfrm>
            <a:off x="1028950" y="2997000"/>
            <a:ext cx="7524000" cy="25686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r>
              <a:rPr lang="en" dirty="0">
                <a:solidFill>
                  <a:schemeClr val="lt1"/>
                </a:solidFill>
                <a:latin typeface="Times New Roman"/>
                <a:ea typeface="Times New Roman"/>
                <a:cs typeface="Times New Roman"/>
                <a:sym typeface="Times New Roman"/>
              </a:rPr>
              <a:t>The Headquarter is based in Nigeria No 39A Kujama Close, Barnawa, Kaduna State, Nigeria and has a complete management and governance structure. The organization has a management board that over sees its affairs across the state as well other locations within the country. We also have a work space for our technical tasks at  ,3rd Floor, Wing D, Community Park: Bassan Plaza, Plot 759, Central Bussiness District Abuja ,  Block 7, Beside Number One Hotel, By SS Peter and Paul Catholic Church, Nyanya Abuja. ,  AYDEC office No 12, Cape town Street, Wuse Zone 4, 2nd Floor Suite 205B, FCT Abuja, No 10, Modele Compound, Off Teiuosho Rd, Barracks Bus Stop, Surulere, Lagos State, Nigeria and No 14, Gbeleyi Street Ogba Ikeja Lagos Nigeria.</a:t>
            </a:r>
            <a:endParaRPr dirty="0">
              <a:solidFill>
                <a:schemeClr val="lt1"/>
              </a:solidFill>
              <a:latin typeface="Times New Roman"/>
              <a:ea typeface="Times New Roman"/>
              <a:cs typeface="Times New Roman"/>
              <a:sym typeface="Times New Roman"/>
            </a:endParaRPr>
          </a:p>
          <a:p>
            <a:pPr marL="0" lvl="0" indent="0" algn="r" rtl="0">
              <a:spcBef>
                <a:spcPts val="1200"/>
              </a:spcBef>
              <a:spcAft>
                <a:spcPts val="0"/>
              </a:spcAft>
              <a:buNone/>
            </a:pPr>
            <a:endParaRPr sz="1700" dirty="0">
              <a:solidFill>
                <a:schemeClr val="lt1"/>
              </a:solidFill>
              <a:latin typeface="Times New Roman"/>
              <a:ea typeface="Times New Roman"/>
              <a:cs typeface="Times New Roman"/>
              <a:sym typeface="Times New Roman"/>
            </a:endParaRPr>
          </a:p>
        </p:txBody>
      </p:sp>
      <p:pic>
        <p:nvPicPr>
          <p:cNvPr id="136" name="Google Shape;136;p19"/>
          <p:cNvPicPr preferRelativeResize="0"/>
          <p:nvPr/>
        </p:nvPicPr>
        <p:blipFill>
          <a:blip r:embed="rId4">
            <a:alphaModFix/>
          </a:blip>
          <a:stretch>
            <a:fillRect/>
          </a:stretch>
        </p:blipFill>
        <p:spPr>
          <a:xfrm>
            <a:off x="8302850" y="-737"/>
            <a:ext cx="603449" cy="576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20"/>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142" name="Google Shape;142;p20"/>
          <p:cNvSpPr/>
          <p:nvPr/>
        </p:nvSpPr>
        <p:spPr>
          <a:xfrm>
            <a:off x="876550" y="59725"/>
            <a:ext cx="1396800" cy="410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43" name="Google Shape;143;p20"/>
          <p:cNvSpPr txBox="1">
            <a:spLocks noGrp="1"/>
          </p:cNvSpPr>
          <p:nvPr>
            <p:ph type="title"/>
          </p:nvPr>
        </p:nvSpPr>
        <p:spPr>
          <a:xfrm>
            <a:off x="882250" y="38875"/>
            <a:ext cx="54618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2400"/>
              </a:spcBef>
              <a:spcAft>
                <a:spcPts val="600"/>
              </a:spcAft>
              <a:buNone/>
            </a:pPr>
            <a:r>
              <a:rPr lang="en" sz="1900" b="1">
                <a:latin typeface="Times New Roman"/>
                <a:ea typeface="Times New Roman"/>
                <a:cs typeface="Times New Roman"/>
                <a:sym typeface="Times New Roman"/>
              </a:rPr>
              <a:t>Core Values </a:t>
            </a:r>
            <a:endParaRPr sz="4400" b="1"/>
          </a:p>
        </p:txBody>
      </p:sp>
      <p:sp>
        <p:nvSpPr>
          <p:cNvPr id="144" name="Google Shape;144;p20"/>
          <p:cNvSpPr txBox="1"/>
          <p:nvPr/>
        </p:nvSpPr>
        <p:spPr>
          <a:xfrm>
            <a:off x="800350" y="428400"/>
            <a:ext cx="7827900" cy="25686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r>
              <a:rPr lang="en" dirty="0">
                <a:solidFill>
                  <a:schemeClr val="lt1"/>
                </a:solidFill>
                <a:latin typeface="Times New Roman"/>
                <a:ea typeface="Times New Roman"/>
                <a:cs typeface="Times New Roman"/>
                <a:sym typeface="Times New Roman"/>
              </a:rPr>
              <a:t>Commitment</a:t>
            </a:r>
            <a:r>
              <a:rPr lang="en" b="1" dirty="0">
                <a:solidFill>
                  <a:schemeClr val="lt1"/>
                </a:solidFill>
                <a:latin typeface="Times New Roman"/>
                <a:ea typeface="Times New Roman"/>
                <a:cs typeface="Times New Roman"/>
                <a:sym typeface="Times New Roman"/>
              </a:rPr>
              <a:t>, </a:t>
            </a:r>
            <a:r>
              <a:rPr lang="en" dirty="0">
                <a:solidFill>
                  <a:schemeClr val="lt1"/>
                </a:solidFill>
                <a:latin typeface="Times New Roman"/>
                <a:ea typeface="Times New Roman"/>
                <a:cs typeface="Times New Roman"/>
                <a:sym typeface="Times New Roman"/>
              </a:rPr>
              <a:t>Hardworking</a:t>
            </a:r>
            <a:r>
              <a:rPr lang="en" b="1" dirty="0">
                <a:solidFill>
                  <a:schemeClr val="lt1"/>
                </a:solidFill>
                <a:latin typeface="Times New Roman"/>
                <a:ea typeface="Times New Roman"/>
                <a:cs typeface="Times New Roman"/>
                <a:sym typeface="Times New Roman"/>
              </a:rPr>
              <a:t>, </a:t>
            </a:r>
            <a:r>
              <a:rPr lang="en" dirty="0">
                <a:solidFill>
                  <a:schemeClr val="lt1"/>
                </a:solidFill>
                <a:latin typeface="Times New Roman"/>
                <a:ea typeface="Times New Roman"/>
                <a:cs typeface="Times New Roman"/>
                <a:sym typeface="Times New Roman"/>
              </a:rPr>
              <a:t>Team Spirit, Professionalism,</a:t>
            </a:r>
            <a:r>
              <a:rPr lang="en" b="1" dirty="0">
                <a:solidFill>
                  <a:schemeClr val="lt1"/>
                </a:solidFill>
                <a:latin typeface="Times New Roman"/>
                <a:ea typeface="Times New Roman"/>
                <a:cs typeface="Times New Roman"/>
                <a:sym typeface="Times New Roman"/>
              </a:rPr>
              <a:t> </a:t>
            </a:r>
            <a:r>
              <a:rPr lang="en" dirty="0">
                <a:solidFill>
                  <a:schemeClr val="lt1"/>
                </a:solidFill>
                <a:latin typeface="Times New Roman"/>
                <a:ea typeface="Times New Roman"/>
                <a:cs typeface="Times New Roman"/>
                <a:sym typeface="Times New Roman"/>
              </a:rPr>
              <a:t>Accountability, Honesty</a:t>
            </a:r>
            <a:r>
              <a:rPr lang="en" b="1" dirty="0">
                <a:solidFill>
                  <a:schemeClr val="lt1"/>
                </a:solidFill>
                <a:latin typeface="Times New Roman"/>
                <a:ea typeface="Times New Roman"/>
                <a:cs typeface="Times New Roman"/>
                <a:sym typeface="Times New Roman"/>
              </a:rPr>
              <a:t>, </a:t>
            </a:r>
            <a:r>
              <a:rPr lang="en" dirty="0">
                <a:solidFill>
                  <a:schemeClr val="lt1"/>
                </a:solidFill>
                <a:latin typeface="Times New Roman"/>
                <a:ea typeface="Times New Roman"/>
                <a:cs typeface="Times New Roman"/>
                <a:sym typeface="Times New Roman"/>
              </a:rPr>
              <a:t>Transparency</a:t>
            </a:r>
            <a:r>
              <a:rPr lang="en" b="1" dirty="0">
                <a:solidFill>
                  <a:schemeClr val="lt1"/>
                </a:solidFill>
                <a:latin typeface="Times New Roman"/>
                <a:ea typeface="Times New Roman"/>
                <a:cs typeface="Times New Roman"/>
                <a:sym typeface="Times New Roman"/>
              </a:rPr>
              <a:t>, </a:t>
            </a:r>
            <a:r>
              <a:rPr lang="en" dirty="0">
                <a:solidFill>
                  <a:schemeClr val="lt1"/>
                </a:solidFill>
                <a:latin typeface="Times New Roman"/>
                <a:ea typeface="Times New Roman"/>
                <a:cs typeface="Times New Roman"/>
                <a:sym typeface="Times New Roman"/>
              </a:rPr>
              <a:t>Trustworthy</a:t>
            </a:r>
            <a:r>
              <a:rPr lang="en" b="1" dirty="0">
                <a:solidFill>
                  <a:schemeClr val="lt1"/>
                </a:solidFill>
                <a:latin typeface="Times New Roman"/>
                <a:ea typeface="Times New Roman"/>
                <a:cs typeface="Times New Roman"/>
                <a:sym typeface="Times New Roman"/>
              </a:rPr>
              <a:t>, </a:t>
            </a:r>
            <a:r>
              <a:rPr lang="en" dirty="0">
                <a:solidFill>
                  <a:schemeClr val="lt1"/>
                </a:solidFill>
                <a:latin typeface="Times New Roman"/>
                <a:ea typeface="Times New Roman"/>
                <a:cs typeface="Times New Roman"/>
                <a:sym typeface="Times New Roman"/>
              </a:rPr>
              <a:t>Loyalty</a:t>
            </a:r>
            <a:r>
              <a:rPr lang="en" b="1" dirty="0">
                <a:solidFill>
                  <a:schemeClr val="lt1"/>
                </a:solidFill>
                <a:latin typeface="Times New Roman"/>
                <a:ea typeface="Times New Roman"/>
                <a:cs typeface="Times New Roman"/>
                <a:sym typeface="Times New Roman"/>
              </a:rPr>
              <a:t>.</a:t>
            </a:r>
            <a:endParaRPr b="1" dirty="0">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endParaRPr sz="1600" dirty="0">
              <a:solidFill>
                <a:schemeClr val="lt1"/>
              </a:solidFill>
              <a:latin typeface="Times New Roman"/>
              <a:ea typeface="Times New Roman"/>
              <a:cs typeface="Times New Roman"/>
              <a:sym typeface="Times New Roman"/>
            </a:endParaRPr>
          </a:p>
        </p:txBody>
      </p:sp>
      <p:sp>
        <p:nvSpPr>
          <p:cNvPr id="145" name="Google Shape;145;p20"/>
          <p:cNvSpPr txBox="1"/>
          <p:nvPr/>
        </p:nvSpPr>
        <p:spPr>
          <a:xfrm>
            <a:off x="557550" y="1559350"/>
            <a:ext cx="6550500" cy="2568600"/>
          </a:xfrm>
          <a:prstGeom prst="rect">
            <a:avLst/>
          </a:prstGeom>
          <a:noFill/>
          <a:ln>
            <a:noFill/>
          </a:ln>
        </p:spPr>
        <p:txBody>
          <a:bodyPr spcFirstLastPara="1" wrap="square" lIns="91425" tIns="91425" rIns="91425" bIns="91425" anchor="t" anchorCtr="0">
            <a:noAutofit/>
          </a:bodyPr>
          <a:lstStyle/>
          <a:p>
            <a:pPr marL="482600" lvl="0" indent="-228600" algn="just" rtl="0">
              <a:lnSpc>
                <a:spcPct val="115000"/>
              </a:lnSpc>
              <a:spcBef>
                <a:spcPts val="0"/>
              </a:spcBef>
              <a:spcAft>
                <a:spcPts val="0"/>
              </a:spcAft>
              <a:buNone/>
            </a:pPr>
            <a:r>
              <a:rPr lang="en" sz="1200" dirty="0">
                <a:solidFill>
                  <a:schemeClr val="lt1"/>
                </a:solidFill>
                <a:latin typeface="Times New Roman"/>
                <a:ea typeface="Times New Roman"/>
                <a:cs typeface="Times New Roman"/>
                <a:sym typeface="Times New Roman"/>
              </a:rPr>
              <a:t>-</a:t>
            </a:r>
            <a:r>
              <a:rPr lang="en" sz="800" dirty="0">
                <a:solidFill>
                  <a:schemeClr val="lt1"/>
                </a:solidFill>
                <a:latin typeface="Times New Roman"/>
                <a:ea typeface="Times New Roman"/>
                <a:cs typeface="Times New Roman"/>
                <a:sym typeface="Times New Roman"/>
              </a:rPr>
              <a:t>        </a:t>
            </a:r>
            <a:r>
              <a:rPr lang="en" sz="1200" dirty="0">
                <a:solidFill>
                  <a:schemeClr val="lt1"/>
                </a:solidFill>
                <a:latin typeface="Times New Roman"/>
                <a:ea typeface="Times New Roman"/>
                <a:cs typeface="Times New Roman"/>
                <a:sym typeface="Times New Roman"/>
              </a:rPr>
              <a:t>Pediatric</a:t>
            </a:r>
            <a:endParaRPr sz="1200" dirty="0">
              <a:solidFill>
                <a:schemeClr val="lt1"/>
              </a:solidFill>
              <a:latin typeface="Times New Roman"/>
              <a:ea typeface="Times New Roman"/>
              <a:cs typeface="Times New Roman"/>
              <a:sym typeface="Times New Roman"/>
            </a:endParaRPr>
          </a:p>
          <a:p>
            <a:pPr marL="482600" lvl="0" indent="-228600" algn="just" rtl="0">
              <a:lnSpc>
                <a:spcPct val="115000"/>
              </a:lnSpc>
              <a:spcBef>
                <a:spcPts val="0"/>
              </a:spcBef>
              <a:spcAft>
                <a:spcPts val="0"/>
              </a:spcAft>
              <a:buNone/>
            </a:pPr>
            <a:r>
              <a:rPr lang="en" sz="1200" dirty="0">
                <a:solidFill>
                  <a:schemeClr val="lt1"/>
                </a:solidFill>
                <a:latin typeface="Times New Roman"/>
                <a:ea typeface="Times New Roman"/>
                <a:cs typeface="Times New Roman"/>
                <a:sym typeface="Times New Roman"/>
              </a:rPr>
              <a:t>-</a:t>
            </a:r>
            <a:r>
              <a:rPr lang="en" sz="800" dirty="0">
                <a:solidFill>
                  <a:schemeClr val="lt1"/>
                </a:solidFill>
                <a:latin typeface="Times New Roman"/>
                <a:ea typeface="Times New Roman"/>
                <a:cs typeface="Times New Roman"/>
                <a:sym typeface="Times New Roman"/>
              </a:rPr>
              <a:t>        </a:t>
            </a:r>
            <a:r>
              <a:rPr lang="en" sz="1200" dirty="0">
                <a:solidFill>
                  <a:schemeClr val="lt1"/>
                </a:solidFill>
                <a:latin typeface="Times New Roman"/>
                <a:ea typeface="Times New Roman"/>
                <a:cs typeface="Times New Roman"/>
                <a:sym typeface="Times New Roman"/>
              </a:rPr>
              <a:t>Adolescents and Young People</a:t>
            </a:r>
            <a:endParaRPr sz="1200" dirty="0">
              <a:solidFill>
                <a:schemeClr val="lt1"/>
              </a:solidFill>
              <a:latin typeface="Times New Roman"/>
              <a:ea typeface="Times New Roman"/>
              <a:cs typeface="Times New Roman"/>
              <a:sym typeface="Times New Roman"/>
            </a:endParaRPr>
          </a:p>
          <a:p>
            <a:pPr marL="482600" lvl="0" indent="-228600" algn="just" rtl="0">
              <a:lnSpc>
                <a:spcPct val="115000"/>
              </a:lnSpc>
              <a:spcBef>
                <a:spcPts val="0"/>
              </a:spcBef>
              <a:spcAft>
                <a:spcPts val="0"/>
              </a:spcAft>
              <a:buNone/>
            </a:pPr>
            <a:r>
              <a:rPr lang="en" sz="1200" dirty="0">
                <a:solidFill>
                  <a:schemeClr val="lt1"/>
                </a:solidFill>
                <a:latin typeface="Times New Roman"/>
                <a:ea typeface="Times New Roman"/>
                <a:cs typeface="Times New Roman"/>
                <a:sym typeface="Times New Roman"/>
              </a:rPr>
              <a:t>-</a:t>
            </a:r>
            <a:r>
              <a:rPr lang="en" sz="800" dirty="0">
                <a:solidFill>
                  <a:schemeClr val="lt1"/>
                </a:solidFill>
                <a:latin typeface="Times New Roman"/>
                <a:ea typeface="Times New Roman"/>
                <a:cs typeface="Times New Roman"/>
                <a:sym typeface="Times New Roman"/>
              </a:rPr>
              <a:t>        </a:t>
            </a:r>
            <a:r>
              <a:rPr lang="en" sz="1200" dirty="0">
                <a:solidFill>
                  <a:schemeClr val="lt1"/>
                </a:solidFill>
                <a:latin typeface="Times New Roman"/>
                <a:ea typeface="Times New Roman"/>
                <a:cs typeface="Times New Roman"/>
                <a:sym typeface="Times New Roman"/>
              </a:rPr>
              <a:t>Adolescent Girls and Young Women</a:t>
            </a:r>
            <a:endParaRPr sz="1200" dirty="0">
              <a:solidFill>
                <a:schemeClr val="lt1"/>
              </a:solidFill>
              <a:latin typeface="Times New Roman"/>
              <a:ea typeface="Times New Roman"/>
              <a:cs typeface="Times New Roman"/>
              <a:sym typeface="Times New Roman"/>
            </a:endParaRPr>
          </a:p>
          <a:p>
            <a:pPr marL="482600" lvl="0" indent="-228600" algn="just" rtl="0">
              <a:lnSpc>
                <a:spcPct val="115000"/>
              </a:lnSpc>
              <a:spcBef>
                <a:spcPts val="0"/>
              </a:spcBef>
              <a:spcAft>
                <a:spcPts val="0"/>
              </a:spcAft>
              <a:buNone/>
            </a:pPr>
            <a:r>
              <a:rPr lang="en" sz="1200" dirty="0">
                <a:solidFill>
                  <a:schemeClr val="lt1"/>
                </a:solidFill>
                <a:latin typeface="Times New Roman"/>
                <a:ea typeface="Times New Roman"/>
                <a:cs typeface="Times New Roman"/>
                <a:sym typeface="Times New Roman"/>
              </a:rPr>
              <a:t>-</a:t>
            </a:r>
            <a:r>
              <a:rPr lang="en" sz="800" dirty="0">
                <a:solidFill>
                  <a:schemeClr val="lt1"/>
                </a:solidFill>
                <a:latin typeface="Times New Roman"/>
                <a:ea typeface="Times New Roman"/>
                <a:cs typeface="Times New Roman"/>
                <a:sym typeface="Times New Roman"/>
              </a:rPr>
              <a:t>        </a:t>
            </a:r>
            <a:r>
              <a:rPr lang="en" sz="1200" dirty="0">
                <a:solidFill>
                  <a:schemeClr val="lt1"/>
                </a:solidFill>
                <a:latin typeface="Times New Roman"/>
                <a:ea typeface="Times New Roman"/>
                <a:cs typeface="Times New Roman"/>
                <a:sym typeface="Times New Roman"/>
              </a:rPr>
              <a:t>Adolescents Living with HIV, TB</a:t>
            </a:r>
            <a:endParaRPr sz="1200" dirty="0">
              <a:solidFill>
                <a:schemeClr val="lt1"/>
              </a:solidFill>
              <a:latin typeface="Times New Roman"/>
              <a:ea typeface="Times New Roman"/>
              <a:cs typeface="Times New Roman"/>
              <a:sym typeface="Times New Roman"/>
            </a:endParaRPr>
          </a:p>
          <a:p>
            <a:pPr marL="482600" lvl="0" indent="-228600" algn="just" rtl="0">
              <a:lnSpc>
                <a:spcPct val="115000"/>
              </a:lnSpc>
              <a:spcBef>
                <a:spcPts val="0"/>
              </a:spcBef>
              <a:spcAft>
                <a:spcPts val="0"/>
              </a:spcAft>
              <a:buNone/>
            </a:pPr>
            <a:r>
              <a:rPr lang="en" sz="1200" dirty="0">
                <a:solidFill>
                  <a:schemeClr val="lt1"/>
                </a:solidFill>
                <a:latin typeface="Times New Roman"/>
                <a:ea typeface="Times New Roman"/>
                <a:cs typeface="Times New Roman"/>
                <a:sym typeface="Times New Roman"/>
              </a:rPr>
              <a:t>-</a:t>
            </a:r>
            <a:r>
              <a:rPr lang="en" sz="800" dirty="0">
                <a:solidFill>
                  <a:schemeClr val="lt1"/>
                </a:solidFill>
                <a:latin typeface="Times New Roman"/>
                <a:ea typeface="Times New Roman"/>
                <a:cs typeface="Times New Roman"/>
                <a:sym typeface="Times New Roman"/>
              </a:rPr>
              <a:t>        </a:t>
            </a:r>
            <a:r>
              <a:rPr lang="en" sz="1200" dirty="0">
                <a:solidFill>
                  <a:schemeClr val="lt1"/>
                </a:solidFill>
                <a:latin typeface="Times New Roman"/>
                <a:ea typeface="Times New Roman"/>
                <a:cs typeface="Times New Roman"/>
                <a:sym typeface="Times New Roman"/>
              </a:rPr>
              <a:t>Adolescents and young</a:t>
            </a:r>
            <a:r>
              <a:rPr lang="en" sz="1200" b="1" dirty="0">
                <a:solidFill>
                  <a:schemeClr val="lt1"/>
                </a:solidFill>
                <a:latin typeface="Times New Roman"/>
                <a:ea typeface="Times New Roman"/>
                <a:cs typeface="Times New Roman"/>
                <a:sym typeface="Times New Roman"/>
              </a:rPr>
              <a:t> </a:t>
            </a:r>
            <a:r>
              <a:rPr lang="en" sz="1200" dirty="0">
                <a:solidFill>
                  <a:schemeClr val="lt1"/>
                </a:solidFill>
                <a:latin typeface="Times New Roman"/>
                <a:ea typeface="Times New Roman"/>
                <a:cs typeface="Times New Roman"/>
                <a:sym typeface="Times New Roman"/>
              </a:rPr>
              <a:t>Key Populations (MSM,FSW,PWID&amp;LGBTQI)</a:t>
            </a:r>
            <a:endParaRPr sz="1200" dirty="0">
              <a:solidFill>
                <a:schemeClr val="lt1"/>
              </a:solidFill>
              <a:latin typeface="Times New Roman"/>
              <a:ea typeface="Times New Roman"/>
              <a:cs typeface="Times New Roman"/>
              <a:sym typeface="Times New Roman"/>
            </a:endParaRPr>
          </a:p>
          <a:p>
            <a:pPr marL="482600" lvl="0" indent="-228600" algn="just" rtl="0">
              <a:lnSpc>
                <a:spcPct val="115000"/>
              </a:lnSpc>
              <a:spcBef>
                <a:spcPts val="0"/>
              </a:spcBef>
              <a:spcAft>
                <a:spcPts val="0"/>
              </a:spcAft>
              <a:buNone/>
            </a:pPr>
            <a:r>
              <a:rPr lang="en" sz="1200" dirty="0">
                <a:solidFill>
                  <a:schemeClr val="lt1"/>
                </a:solidFill>
                <a:latin typeface="Times New Roman"/>
                <a:ea typeface="Times New Roman"/>
                <a:cs typeface="Times New Roman"/>
                <a:sym typeface="Times New Roman"/>
              </a:rPr>
              <a:t>-</a:t>
            </a:r>
            <a:r>
              <a:rPr lang="en" sz="800" dirty="0">
                <a:solidFill>
                  <a:schemeClr val="lt1"/>
                </a:solidFill>
                <a:latin typeface="Times New Roman"/>
                <a:ea typeface="Times New Roman"/>
                <a:cs typeface="Times New Roman"/>
                <a:sym typeface="Times New Roman"/>
              </a:rPr>
              <a:t>        </a:t>
            </a:r>
            <a:r>
              <a:rPr lang="en" sz="1200" dirty="0">
                <a:solidFill>
                  <a:schemeClr val="lt1"/>
                </a:solidFill>
                <a:latin typeface="Times New Roman"/>
                <a:ea typeface="Times New Roman"/>
                <a:cs typeface="Times New Roman"/>
                <a:sym typeface="Times New Roman"/>
              </a:rPr>
              <a:t>Adolescents</a:t>
            </a:r>
            <a:r>
              <a:rPr lang="en" sz="1200" b="1" dirty="0">
                <a:solidFill>
                  <a:schemeClr val="lt1"/>
                </a:solidFill>
                <a:latin typeface="Times New Roman"/>
                <a:ea typeface="Times New Roman"/>
                <a:cs typeface="Times New Roman"/>
                <a:sym typeface="Times New Roman"/>
              </a:rPr>
              <a:t> </a:t>
            </a:r>
            <a:r>
              <a:rPr lang="en" sz="1200" dirty="0">
                <a:solidFill>
                  <a:schemeClr val="lt1"/>
                </a:solidFill>
                <a:latin typeface="Times New Roman"/>
                <a:ea typeface="Times New Roman"/>
                <a:cs typeface="Times New Roman"/>
                <a:sym typeface="Times New Roman"/>
              </a:rPr>
              <a:t>Living with Disabilities.</a:t>
            </a:r>
            <a:endParaRPr sz="1200" dirty="0">
              <a:solidFill>
                <a:schemeClr val="lt1"/>
              </a:solidFill>
              <a:latin typeface="Times New Roman"/>
              <a:ea typeface="Times New Roman"/>
              <a:cs typeface="Times New Roman"/>
              <a:sym typeface="Times New Roman"/>
            </a:endParaRPr>
          </a:p>
          <a:p>
            <a:pPr marL="0" lvl="0" indent="0" algn="r" rtl="0">
              <a:spcBef>
                <a:spcPts val="0"/>
              </a:spcBef>
              <a:spcAft>
                <a:spcPts val="0"/>
              </a:spcAft>
              <a:buNone/>
            </a:pPr>
            <a:endParaRPr sz="1500" dirty="0">
              <a:solidFill>
                <a:schemeClr val="lt1"/>
              </a:solidFill>
              <a:latin typeface="Times New Roman"/>
              <a:ea typeface="Times New Roman"/>
              <a:cs typeface="Times New Roman"/>
              <a:sym typeface="Times New Roman"/>
            </a:endParaRPr>
          </a:p>
        </p:txBody>
      </p:sp>
      <p:sp>
        <p:nvSpPr>
          <p:cNvPr id="146" name="Google Shape;146;p20"/>
          <p:cNvSpPr/>
          <p:nvPr/>
        </p:nvSpPr>
        <p:spPr>
          <a:xfrm>
            <a:off x="879400" y="1165000"/>
            <a:ext cx="2090400" cy="410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47" name="Google Shape;147;p20"/>
          <p:cNvSpPr txBox="1">
            <a:spLocks noGrp="1"/>
          </p:cNvSpPr>
          <p:nvPr>
            <p:ph type="title"/>
          </p:nvPr>
        </p:nvSpPr>
        <p:spPr>
          <a:xfrm>
            <a:off x="885100" y="1144150"/>
            <a:ext cx="54618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2400"/>
              </a:spcBef>
              <a:spcAft>
                <a:spcPts val="600"/>
              </a:spcAft>
              <a:buNone/>
            </a:pPr>
            <a:r>
              <a:rPr lang="en" sz="1900" b="1">
                <a:latin typeface="Times New Roman"/>
                <a:ea typeface="Times New Roman"/>
                <a:cs typeface="Times New Roman"/>
                <a:sym typeface="Times New Roman"/>
              </a:rPr>
              <a:t>Target Population </a:t>
            </a:r>
            <a:endParaRPr sz="4400" b="1"/>
          </a:p>
        </p:txBody>
      </p:sp>
      <p:sp>
        <p:nvSpPr>
          <p:cNvPr id="148" name="Google Shape;148;p20"/>
          <p:cNvSpPr/>
          <p:nvPr/>
        </p:nvSpPr>
        <p:spPr>
          <a:xfrm>
            <a:off x="882250" y="3135650"/>
            <a:ext cx="2355000" cy="410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49" name="Google Shape;149;p20"/>
          <p:cNvSpPr txBox="1">
            <a:spLocks noGrp="1"/>
          </p:cNvSpPr>
          <p:nvPr>
            <p:ph type="title"/>
          </p:nvPr>
        </p:nvSpPr>
        <p:spPr>
          <a:xfrm>
            <a:off x="887950" y="3114800"/>
            <a:ext cx="54618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2400"/>
              </a:spcBef>
              <a:spcAft>
                <a:spcPts val="600"/>
              </a:spcAft>
              <a:buNone/>
            </a:pPr>
            <a:r>
              <a:rPr lang="en" sz="1900" b="1" dirty="0">
                <a:latin typeface="Times New Roman"/>
                <a:ea typeface="Times New Roman"/>
                <a:cs typeface="Times New Roman"/>
                <a:sym typeface="Times New Roman"/>
              </a:rPr>
              <a:t>Our Thematic Areas </a:t>
            </a:r>
            <a:endParaRPr sz="4400" b="1" dirty="0"/>
          </a:p>
        </p:txBody>
      </p:sp>
      <p:sp>
        <p:nvSpPr>
          <p:cNvPr id="150" name="Google Shape;150;p20"/>
          <p:cNvSpPr txBox="1"/>
          <p:nvPr/>
        </p:nvSpPr>
        <p:spPr>
          <a:xfrm>
            <a:off x="643900" y="3623250"/>
            <a:ext cx="7524000" cy="2568600"/>
          </a:xfrm>
          <a:prstGeom prst="rect">
            <a:avLst/>
          </a:prstGeom>
          <a:noFill/>
          <a:ln>
            <a:noFill/>
          </a:ln>
        </p:spPr>
        <p:txBody>
          <a:bodyPr spcFirstLastPara="1" wrap="square" lIns="91425" tIns="91425" rIns="91425" bIns="91425" anchor="t" anchorCtr="0">
            <a:noAutofit/>
          </a:bodyPr>
          <a:lstStyle/>
          <a:p>
            <a:pPr marL="457200" lvl="0" indent="-298450" algn="just" rtl="0">
              <a:lnSpc>
                <a:spcPct val="115000"/>
              </a:lnSpc>
              <a:spcBef>
                <a:spcPts val="1200"/>
              </a:spcBef>
              <a:spcAft>
                <a:spcPts val="0"/>
              </a:spcAft>
              <a:buClr>
                <a:schemeClr val="lt1"/>
              </a:buClr>
              <a:buSzPts val="1100"/>
              <a:buFont typeface="Times New Roman"/>
              <a:buChar char="-"/>
            </a:pPr>
            <a:r>
              <a:rPr lang="en" sz="1100" dirty="0">
                <a:solidFill>
                  <a:schemeClr val="lt1"/>
                </a:solidFill>
                <a:latin typeface="Times New Roman"/>
                <a:ea typeface="Times New Roman"/>
                <a:cs typeface="Times New Roman"/>
                <a:sym typeface="Times New Roman"/>
              </a:rPr>
              <a:t>HUMAN RIGHTS</a:t>
            </a:r>
            <a:endParaRPr sz="1100" dirty="0">
              <a:solidFill>
                <a:schemeClr val="lt1"/>
              </a:solidFill>
              <a:latin typeface="Times New Roman"/>
              <a:ea typeface="Times New Roman"/>
              <a:cs typeface="Times New Roman"/>
              <a:sym typeface="Times New Roman"/>
            </a:endParaRPr>
          </a:p>
          <a:p>
            <a:pPr marL="457200" lvl="0" indent="-298450" algn="just" rtl="0">
              <a:lnSpc>
                <a:spcPct val="115000"/>
              </a:lnSpc>
              <a:spcBef>
                <a:spcPts val="0"/>
              </a:spcBef>
              <a:spcAft>
                <a:spcPts val="0"/>
              </a:spcAft>
              <a:buClr>
                <a:schemeClr val="lt1"/>
              </a:buClr>
              <a:buSzPts val="1100"/>
              <a:buFont typeface="Times New Roman"/>
              <a:buChar char="-"/>
            </a:pPr>
            <a:r>
              <a:rPr lang="en" sz="1100" dirty="0">
                <a:solidFill>
                  <a:schemeClr val="lt1"/>
                </a:solidFill>
                <a:latin typeface="Times New Roman"/>
                <a:ea typeface="Times New Roman"/>
                <a:cs typeface="Times New Roman"/>
                <a:sym typeface="Times New Roman"/>
              </a:rPr>
              <a:t>HUMANITARIAN RESPONSE</a:t>
            </a:r>
            <a:endParaRPr sz="1100" dirty="0">
              <a:solidFill>
                <a:schemeClr val="lt1"/>
              </a:solidFill>
              <a:latin typeface="Times New Roman"/>
              <a:ea typeface="Times New Roman"/>
              <a:cs typeface="Times New Roman"/>
              <a:sym typeface="Times New Roman"/>
            </a:endParaRPr>
          </a:p>
          <a:p>
            <a:pPr marL="457200" lvl="0" indent="-298450" algn="just" rtl="0">
              <a:lnSpc>
                <a:spcPct val="115000"/>
              </a:lnSpc>
              <a:spcBef>
                <a:spcPts val="0"/>
              </a:spcBef>
              <a:spcAft>
                <a:spcPts val="0"/>
              </a:spcAft>
              <a:buClr>
                <a:schemeClr val="lt1"/>
              </a:buClr>
              <a:buSzPts val="1100"/>
              <a:buFont typeface="Times New Roman"/>
              <a:buChar char="-"/>
            </a:pPr>
            <a:r>
              <a:rPr lang="en" sz="1100" dirty="0">
                <a:solidFill>
                  <a:schemeClr val="lt1"/>
                </a:solidFill>
                <a:latin typeface="Times New Roman"/>
                <a:ea typeface="Times New Roman"/>
                <a:cs typeface="Times New Roman"/>
                <a:sym typeface="Times New Roman"/>
              </a:rPr>
              <a:t>GOVERNANCE AND POLICY</a:t>
            </a:r>
            <a:endParaRPr sz="1100" dirty="0">
              <a:solidFill>
                <a:schemeClr val="lt1"/>
              </a:solidFill>
              <a:latin typeface="Times New Roman"/>
              <a:ea typeface="Times New Roman"/>
              <a:cs typeface="Times New Roman"/>
              <a:sym typeface="Times New Roman"/>
            </a:endParaRPr>
          </a:p>
          <a:p>
            <a:pPr marL="457200" lvl="0" indent="-298450" algn="just" rtl="0">
              <a:lnSpc>
                <a:spcPct val="115000"/>
              </a:lnSpc>
              <a:spcBef>
                <a:spcPts val="0"/>
              </a:spcBef>
              <a:spcAft>
                <a:spcPts val="0"/>
              </a:spcAft>
              <a:buClr>
                <a:schemeClr val="lt1"/>
              </a:buClr>
              <a:buSzPts val="1100"/>
              <a:buFont typeface="Times New Roman"/>
              <a:buChar char="-"/>
            </a:pPr>
            <a:r>
              <a:rPr lang="en" sz="1100" dirty="0">
                <a:solidFill>
                  <a:schemeClr val="lt1"/>
                </a:solidFill>
                <a:latin typeface="Times New Roman"/>
                <a:ea typeface="Times New Roman"/>
                <a:cs typeface="Times New Roman"/>
                <a:sym typeface="Times New Roman"/>
              </a:rPr>
              <a:t>HEALTH</a:t>
            </a:r>
            <a:endParaRPr sz="1100" dirty="0">
              <a:solidFill>
                <a:schemeClr val="lt1"/>
              </a:solidFill>
              <a:latin typeface="Times New Roman"/>
              <a:ea typeface="Times New Roman"/>
              <a:cs typeface="Times New Roman"/>
              <a:sym typeface="Times New Roman"/>
            </a:endParaRPr>
          </a:p>
          <a:p>
            <a:pPr marL="457200" lvl="0" indent="-298450" algn="just" rtl="0">
              <a:lnSpc>
                <a:spcPct val="115000"/>
              </a:lnSpc>
              <a:spcBef>
                <a:spcPts val="0"/>
              </a:spcBef>
              <a:spcAft>
                <a:spcPts val="0"/>
              </a:spcAft>
              <a:buClr>
                <a:schemeClr val="lt1"/>
              </a:buClr>
              <a:buSzPts val="1100"/>
              <a:buFont typeface="Times New Roman"/>
              <a:buChar char="-"/>
            </a:pPr>
            <a:r>
              <a:rPr lang="en" sz="1100" dirty="0">
                <a:solidFill>
                  <a:schemeClr val="lt1"/>
                </a:solidFill>
                <a:latin typeface="Times New Roman"/>
                <a:ea typeface="Times New Roman"/>
                <a:cs typeface="Times New Roman"/>
                <a:sym typeface="Times New Roman"/>
              </a:rPr>
              <a:t>SOCIO-ECONOMIC EMPOWERMENT</a:t>
            </a:r>
            <a:endParaRPr sz="1100" dirty="0">
              <a:solidFill>
                <a:schemeClr val="lt1"/>
              </a:solidFill>
              <a:latin typeface="Times New Roman"/>
              <a:ea typeface="Times New Roman"/>
              <a:cs typeface="Times New Roman"/>
              <a:sym typeface="Times New Roman"/>
            </a:endParaRPr>
          </a:p>
          <a:p>
            <a:pPr marL="457200" lvl="0" indent="-298450" algn="just" rtl="0">
              <a:lnSpc>
                <a:spcPct val="115000"/>
              </a:lnSpc>
              <a:spcBef>
                <a:spcPts val="0"/>
              </a:spcBef>
              <a:spcAft>
                <a:spcPts val="0"/>
              </a:spcAft>
              <a:buClr>
                <a:schemeClr val="lt1"/>
              </a:buClr>
              <a:buSzPts val="1100"/>
              <a:buFont typeface="Times New Roman"/>
              <a:buChar char="-"/>
            </a:pPr>
            <a:r>
              <a:rPr lang="en" sz="1100" dirty="0">
                <a:solidFill>
                  <a:schemeClr val="lt1"/>
                </a:solidFill>
                <a:latin typeface="Times New Roman"/>
                <a:ea typeface="Times New Roman"/>
                <a:cs typeface="Times New Roman"/>
                <a:sym typeface="Times New Roman"/>
              </a:rPr>
              <a:t>EDUCATION</a:t>
            </a:r>
            <a:endParaRPr sz="1100" dirty="0">
              <a:solidFill>
                <a:schemeClr val="lt1"/>
              </a:solidFill>
              <a:latin typeface="Times New Roman"/>
              <a:ea typeface="Times New Roman"/>
              <a:cs typeface="Times New Roman"/>
              <a:sym typeface="Times New Roman"/>
            </a:endParaRPr>
          </a:p>
          <a:p>
            <a:pPr marL="457200" lvl="0" indent="-298450" algn="just" rtl="0">
              <a:lnSpc>
                <a:spcPct val="115000"/>
              </a:lnSpc>
              <a:spcBef>
                <a:spcPts val="0"/>
              </a:spcBef>
              <a:spcAft>
                <a:spcPts val="0"/>
              </a:spcAft>
              <a:buClr>
                <a:schemeClr val="lt1"/>
              </a:buClr>
              <a:buSzPts val="1100"/>
              <a:buFont typeface="Times New Roman"/>
              <a:buChar char="-"/>
            </a:pPr>
            <a:r>
              <a:rPr lang="en" sz="1100" dirty="0">
                <a:solidFill>
                  <a:schemeClr val="lt1"/>
                </a:solidFill>
                <a:latin typeface="Times New Roman"/>
                <a:ea typeface="Times New Roman"/>
                <a:cs typeface="Times New Roman"/>
                <a:sym typeface="Times New Roman"/>
              </a:rPr>
              <a:t>ENTERTAINMENT</a:t>
            </a:r>
            <a:endParaRPr sz="1100" dirty="0">
              <a:solidFill>
                <a:schemeClr val="lt1"/>
              </a:solidFill>
              <a:latin typeface="Times New Roman"/>
              <a:ea typeface="Times New Roman"/>
              <a:cs typeface="Times New Roman"/>
              <a:sym typeface="Times New Roman"/>
            </a:endParaRPr>
          </a:p>
          <a:p>
            <a:pPr marL="457200" lvl="0" indent="-298450" algn="just" rtl="0">
              <a:lnSpc>
                <a:spcPct val="115000"/>
              </a:lnSpc>
              <a:spcBef>
                <a:spcPts val="0"/>
              </a:spcBef>
              <a:spcAft>
                <a:spcPts val="0"/>
              </a:spcAft>
              <a:buClr>
                <a:schemeClr val="lt1"/>
              </a:buClr>
              <a:buSzPts val="1100"/>
              <a:buFont typeface="Times New Roman"/>
              <a:buChar char="-"/>
            </a:pPr>
            <a:r>
              <a:rPr lang="en" sz="1100" dirty="0">
                <a:solidFill>
                  <a:schemeClr val="lt1"/>
                </a:solidFill>
                <a:latin typeface="Times New Roman"/>
                <a:ea typeface="Times New Roman"/>
                <a:cs typeface="Times New Roman"/>
                <a:sym typeface="Times New Roman"/>
              </a:rPr>
              <a:t>GENDER</a:t>
            </a:r>
            <a:endParaRPr sz="1100" dirty="0">
              <a:solidFill>
                <a:schemeClr val="lt1"/>
              </a:solidFill>
              <a:latin typeface="Times New Roman"/>
              <a:ea typeface="Times New Roman"/>
              <a:cs typeface="Times New Roman"/>
              <a:sym typeface="Times New Roman"/>
            </a:endParaRPr>
          </a:p>
          <a:p>
            <a:pPr marL="457200" lvl="0" indent="-298450" algn="just" rtl="0">
              <a:lnSpc>
                <a:spcPct val="115000"/>
              </a:lnSpc>
              <a:spcBef>
                <a:spcPts val="0"/>
              </a:spcBef>
              <a:spcAft>
                <a:spcPts val="0"/>
              </a:spcAft>
              <a:buClr>
                <a:schemeClr val="lt1"/>
              </a:buClr>
              <a:buSzPts val="1100"/>
              <a:buFont typeface="Times New Roman"/>
              <a:buChar char="-"/>
            </a:pPr>
            <a:r>
              <a:rPr lang="en" sz="1100" dirty="0">
                <a:solidFill>
                  <a:schemeClr val="lt1"/>
                </a:solidFill>
                <a:latin typeface="Times New Roman"/>
                <a:ea typeface="Times New Roman"/>
                <a:cs typeface="Times New Roman"/>
                <a:sym typeface="Times New Roman"/>
              </a:rPr>
              <a:t>INFORMATION AND COMMUNICATION TECHNOLOGY(ICT)</a:t>
            </a:r>
            <a:endParaRPr sz="1100" dirty="0">
              <a:solidFill>
                <a:schemeClr val="lt1"/>
              </a:solidFill>
              <a:latin typeface="Times New Roman"/>
              <a:ea typeface="Times New Roman"/>
              <a:cs typeface="Times New Roman"/>
              <a:sym typeface="Times New Roman"/>
            </a:endParaRPr>
          </a:p>
          <a:p>
            <a:pPr marL="0" lvl="0" indent="0" algn="r" rtl="0">
              <a:lnSpc>
                <a:spcPct val="115000"/>
              </a:lnSpc>
              <a:spcBef>
                <a:spcPts val="1200"/>
              </a:spcBef>
              <a:spcAft>
                <a:spcPts val="0"/>
              </a:spcAft>
              <a:buNone/>
            </a:pPr>
            <a:endParaRPr sz="1200" dirty="0">
              <a:solidFill>
                <a:schemeClr val="lt1"/>
              </a:solidFill>
              <a:latin typeface="Times New Roman"/>
              <a:ea typeface="Times New Roman"/>
              <a:cs typeface="Times New Roman"/>
              <a:sym typeface="Times New Roman"/>
            </a:endParaRPr>
          </a:p>
        </p:txBody>
      </p:sp>
      <p:pic>
        <p:nvPicPr>
          <p:cNvPr id="151" name="Google Shape;151;p20"/>
          <p:cNvPicPr preferRelativeResize="0"/>
          <p:nvPr/>
        </p:nvPicPr>
        <p:blipFill>
          <a:blip r:embed="rId4">
            <a:alphaModFix/>
          </a:blip>
          <a:stretch>
            <a:fillRect/>
          </a:stretch>
        </p:blipFill>
        <p:spPr>
          <a:xfrm>
            <a:off x="8361150" y="5143488"/>
            <a:ext cx="603449" cy="576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21"/>
          <p:cNvPicPr preferRelativeResize="0"/>
          <p:nvPr/>
        </p:nvPicPr>
        <p:blipFill>
          <a:blip r:embed="rId3">
            <a:alphaModFix/>
          </a:blip>
          <a:stretch>
            <a:fillRect/>
          </a:stretch>
        </p:blipFill>
        <p:spPr>
          <a:xfrm>
            <a:off x="0" y="-212775"/>
            <a:ext cx="9194674" cy="6096000"/>
          </a:xfrm>
          <a:prstGeom prst="rect">
            <a:avLst/>
          </a:prstGeom>
          <a:noFill/>
          <a:ln>
            <a:noFill/>
          </a:ln>
          <a:effectLst>
            <a:outerShdw blurRad="57150" dist="19050" dir="5400000" algn="bl" rotWithShape="0">
              <a:srgbClr val="000000">
                <a:alpha val="50000"/>
              </a:srgbClr>
            </a:outerShdw>
          </a:effectLst>
        </p:spPr>
      </p:pic>
      <p:sp>
        <p:nvSpPr>
          <p:cNvPr id="157" name="Google Shape;157;p21"/>
          <p:cNvSpPr/>
          <p:nvPr/>
        </p:nvSpPr>
        <p:spPr>
          <a:xfrm>
            <a:off x="952750" y="974125"/>
            <a:ext cx="1641300" cy="410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58" name="Google Shape;158;p21"/>
          <p:cNvSpPr txBox="1">
            <a:spLocks noGrp="1"/>
          </p:cNvSpPr>
          <p:nvPr>
            <p:ph type="title"/>
          </p:nvPr>
        </p:nvSpPr>
        <p:spPr>
          <a:xfrm>
            <a:off x="958450" y="953275"/>
            <a:ext cx="5461800" cy="192900"/>
          </a:xfrm>
          <a:prstGeom prst="rect">
            <a:avLst/>
          </a:prstGeom>
        </p:spPr>
        <p:txBody>
          <a:bodyPr spcFirstLastPara="1" wrap="square" lIns="91425" tIns="91425" rIns="91425" bIns="91425" anchor="ctr" anchorCtr="0">
            <a:noAutofit/>
          </a:bodyPr>
          <a:lstStyle/>
          <a:p>
            <a:pPr marL="0" lvl="0" indent="0" algn="just" rtl="0">
              <a:lnSpc>
                <a:spcPct val="115000"/>
              </a:lnSpc>
              <a:spcBef>
                <a:spcPts val="2400"/>
              </a:spcBef>
              <a:spcAft>
                <a:spcPts val="600"/>
              </a:spcAft>
              <a:buNone/>
            </a:pPr>
            <a:r>
              <a:rPr lang="en" sz="1900" b="1">
                <a:latin typeface="Times New Roman"/>
                <a:ea typeface="Times New Roman"/>
                <a:cs typeface="Times New Roman"/>
                <a:sym typeface="Times New Roman"/>
              </a:rPr>
              <a:t>Core Strategy </a:t>
            </a:r>
            <a:endParaRPr sz="4400" b="1"/>
          </a:p>
        </p:txBody>
      </p:sp>
      <p:sp>
        <p:nvSpPr>
          <p:cNvPr id="159" name="Google Shape;159;p21"/>
          <p:cNvSpPr txBox="1"/>
          <p:nvPr/>
        </p:nvSpPr>
        <p:spPr>
          <a:xfrm>
            <a:off x="876550" y="1419000"/>
            <a:ext cx="7827900" cy="2568600"/>
          </a:xfrm>
          <a:prstGeom prst="rect">
            <a:avLst/>
          </a:prstGeom>
          <a:noFill/>
          <a:ln>
            <a:noFill/>
          </a:ln>
        </p:spPr>
        <p:txBody>
          <a:bodyPr spcFirstLastPara="1" wrap="square" lIns="91425" tIns="91425" rIns="91425" bIns="91425" anchor="t" anchorCtr="0">
            <a:noAutofit/>
          </a:bodyPr>
          <a:lstStyle/>
          <a:p>
            <a:pPr marL="457200" lvl="0" indent="-317500" algn="just" rtl="0">
              <a:lnSpc>
                <a:spcPct val="115000"/>
              </a:lnSpc>
              <a:spcBef>
                <a:spcPts val="120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Demand creation</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Peer education</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Platform settings (Peer support group and forums)</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Community dialogue</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Advocacy</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Capacity building</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Data hub</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Research</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Consultancy</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Volunteerism</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Mentorship</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Social Media </a:t>
            </a:r>
            <a:endParaRPr>
              <a:solidFill>
                <a:schemeClr val="lt1"/>
              </a:solidFill>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chemeClr val="lt1"/>
              </a:buClr>
              <a:buSzPts val="1400"/>
              <a:buFont typeface="Times New Roman"/>
              <a:buAutoNum type="arabicPeriod"/>
            </a:pPr>
            <a:r>
              <a:rPr lang="en">
                <a:solidFill>
                  <a:schemeClr val="lt1"/>
                </a:solidFill>
                <a:latin typeface="Times New Roman"/>
                <a:ea typeface="Times New Roman"/>
                <a:cs typeface="Times New Roman"/>
                <a:sym typeface="Times New Roman"/>
              </a:rPr>
              <a:t>Partnership</a:t>
            </a:r>
            <a:endParaRPr>
              <a:solidFill>
                <a:schemeClr val="lt1"/>
              </a:solidFill>
              <a:latin typeface="Times New Roman"/>
              <a:ea typeface="Times New Roman"/>
              <a:cs typeface="Times New Roman"/>
              <a:sym typeface="Times New Roman"/>
            </a:endParaRPr>
          </a:p>
          <a:p>
            <a:pPr marL="0" lvl="0" indent="0" algn="l" rtl="0">
              <a:spcBef>
                <a:spcPts val="1200"/>
              </a:spcBef>
              <a:spcAft>
                <a:spcPts val="0"/>
              </a:spcAft>
              <a:buNone/>
            </a:pPr>
            <a:endParaRPr sz="1600">
              <a:solidFill>
                <a:schemeClr val="lt1"/>
              </a:solidFill>
              <a:latin typeface="Times New Roman"/>
              <a:ea typeface="Times New Roman"/>
              <a:cs typeface="Times New Roman"/>
              <a:sym typeface="Times New Roman"/>
            </a:endParaRPr>
          </a:p>
        </p:txBody>
      </p:sp>
      <p:pic>
        <p:nvPicPr>
          <p:cNvPr id="160" name="Google Shape;160;p21"/>
          <p:cNvPicPr preferRelativeResize="0"/>
          <p:nvPr/>
        </p:nvPicPr>
        <p:blipFill>
          <a:blip r:embed="rId4">
            <a:alphaModFix/>
          </a:blip>
          <a:stretch>
            <a:fillRect/>
          </a:stretch>
        </p:blipFill>
        <p:spPr>
          <a:xfrm>
            <a:off x="8312550" y="140062"/>
            <a:ext cx="603449" cy="576925"/>
          </a:xfrm>
          <a:prstGeom prst="rect">
            <a:avLst/>
          </a:prstGeom>
          <a:noFill/>
          <a:ln>
            <a:noFill/>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1330</TotalTime>
  <Words>5542</Words>
  <Application>Microsoft Office PowerPoint</Application>
  <PresentationFormat>On-screen Show (16:9)</PresentationFormat>
  <Paragraphs>303</Paragraphs>
  <Slides>32</Slides>
  <Notes>32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Roboto</vt:lpstr>
      <vt:lpstr>Arial</vt:lpstr>
      <vt:lpstr>Times New Roman</vt:lpstr>
      <vt:lpstr>Material</vt:lpstr>
      <vt:lpstr>AFRICAN NETWORK OF ADOLESCENTS  AND YOUNG PERSONS  DEVELOPMENT - (ANAYD)</vt:lpstr>
      <vt:lpstr>PROFILE </vt:lpstr>
      <vt:lpstr>Vision  </vt:lpstr>
      <vt:lpstr>Goals </vt:lpstr>
      <vt:lpstr>Geographical Coverage and Network Membership </vt:lpstr>
      <vt:lpstr>Advisory Board Members </vt:lpstr>
      <vt:lpstr>Legality </vt:lpstr>
      <vt:lpstr>Core Values </vt:lpstr>
      <vt:lpstr>Core Strategy </vt:lpstr>
      <vt:lpstr>PICS: @anayd_africa partook in  the Healthy Road Walk to the Kaduna State Government house  in commemoration of the #16DaysofActivism2022.</vt:lpstr>
      <vt:lpstr>GROUP 1 TARGET GROUP Pediatric (0-9)  (10-19) ADOLESCENT  WITH HIV,TB  </vt:lpstr>
      <vt:lpstr>PowerPoint Presentation</vt:lpstr>
      <vt:lpstr>PowerPoint Presentation</vt:lpstr>
      <vt:lpstr>GROUP 2 TARGET GROUP YOUNG PEOPLE (20-24) LIVING WITH HIV,TB. </vt:lpstr>
      <vt:lpstr>GROUP 3 TARGET GROUP (25-35yr) YOUTH  LIVING WITH HIV,TB (eg married). </vt:lpstr>
      <vt:lpstr>GROUP 4 TARGET GROUP KEY POPULATION (FSW,MSM,IDUS) YFSW  </vt:lpstr>
      <vt:lpstr> YPWID</vt:lpstr>
      <vt:lpstr>YMSM</vt:lpstr>
      <vt:lpstr>Summary Of Activities And Project Executed Since Innaguration 2017</vt:lpstr>
      <vt:lpstr>PICS: #AIDS2022 Conference  Virtual Hub in Nigeria, funded by @Yplus_global implemented by @ANAYD_Africa.</vt:lpstr>
      <vt:lpstr>PowerPoint Presentation</vt:lpstr>
      <vt:lpstr>Policy Coordination Platform for Adolescents and Young People (AYP)</vt:lpstr>
      <vt:lpstr>Projects Executed both Past and Current</vt:lpstr>
      <vt:lpstr>PowerPoint Presentation</vt:lpstr>
      <vt:lpstr>PowerPoint Presentation</vt:lpstr>
      <vt:lpstr>PowerPoint Presentation</vt:lpstr>
      <vt:lpstr>PICS: #PATA2022Summit from Kaduna State, Nigeria Country Hub with participants from KPs in their</vt:lpstr>
      <vt:lpstr>PowerPoint Presentation</vt:lpstr>
      <vt:lpstr>PowerPoint Presentation</vt:lpstr>
      <vt:lpstr>Coalition And Platform Membership</vt:lpstr>
      <vt:lpstr>Previous and Current Funders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AFRICAN NETWORK OF ADOLESCENTS  AND YOUNG PERSONS  DEVELOPMENT - (ANAYD)</dc:title>
  <cp:lastModifiedBy>Habeeb Najeeb (Nigeria)</cp:lastModifiedBy>
  <cp:revision>3</cp:revision>
  <dcterms:modified xsi:type="dcterms:W3CDTF">2025-04-24T13:10:31Z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b3d6777-85fe-4187-9ab5-af95b724cd28_Enabled">
    <vt:lpwstr>true</vt:lpwstr>
  </property>
  <property fmtid="{D5CDD505-2E9C-101B-9397-08002B2CF9AE}" pid="3" name="MSIP_Label_8b3d6777-85fe-4187-9ab5-af95b724cd28_SetDate">
    <vt:lpwstr>2025-04-23T14:59:51Z</vt:lpwstr>
  </property>
  <property fmtid="{D5CDD505-2E9C-101B-9397-08002B2CF9AE}" pid="4" name="MSIP_Label_8b3d6777-85fe-4187-9ab5-af95b724cd28_Method">
    <vt:lpwstr>Privileged</vt:lpwstr>
  </property>
  <property fmtid="{D5CDD505-2E9C-101B-9397-08002B2CF9AE}" pid="5" name="MSIP_Label_8b3d6777-85fe-4187-9ab5-af95b724cd28_Name">
    <vt:lpwstr>8b3d6777-85fe-4187-9ab5-af95b724cd28</vt:lpwstr>
  </property>
  <property fmtid="{D5CDD505-2E9C-101B-9397-08002B2CF9AE}" pid="6" name="MSIP_Label_8b3d6777-85fe-4187-9ab5-af95b724cd28_SiteId">
    <vt:lpwstr>e8ff29bf-b796-4b27-91e1-28784df16151</vt:lpwstr>
  </property>
  <property fmtid="{D5CDD505-2E9C-101B-9397-08002B2CF9AE}" pid="7" name="MSIP_Label_8b3d6777-85fe-4187-9ab5-af95b724cd28_ActionId">
    <vt:lpwstr>2d724441-ad1e-4276-ade9-c5fed328b385</vt:lpwstr>
  </property>
  <property fmtid="{D5CDD505-2E9C-101B-9397-08002B2CF9AE}" pid="8" name="MSIP_Label_8b3d6777-85fe-4187-9ab5-af95b724cd28_ContentBits">
    <vt:lpwstr>0</vt:lpwstr>
  </property>
</Properties>
</file>

<file path=docProps/thumbnail.jpeg>
</file>